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theme/themeOverride2.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313" r:id="rId3"/>
    <p:sldId id="333" r:id="rId4"/>
    <p:sldId id="305" r:id="rId5"/>
    <p:sldId id="262" r:id="rId6"/>
    <p:sldId id="264" r:id="rId7"/>
    <p:sldId id="314" r:id="rId8"/>
    <p:sldId id="280" r:id="rId9"/>
    <p:sldId id="317" r:id="rId10"/>
    <p:sldId id="271" r:id="rId11"/>
    <p:sldId id="328" r:id="rId12"/>
    <p:sldId id="315" r:id="rId13"/>
    <p:sldId id="329" r:id="rId14"/>
    <p:sldId id="323" r:id="rId15"/>
    <p:sldId id="332" r:id="rId16"/>
    <p:sldId id="331" r:id="rId17"/>
    <p:sldId id="330" r:id="rId18"/>
    <p:sldId id="324" r:id="rId19"/>
    <p:sldId id="286" r:id="rId20"/>
    <p:sldId id="309" r:id="rId21"/>
    <p:sldId id="322" r:id="rId22"/>
    <p:sldId id="334" r:id="rId23"/>
    <p:sldId id="258" r:id="rId24"/>
  </p:sldIdLst>
  <p:sldSz cx="9144000" cy="6858000" type="screen4x3"/>
  <p:notesSz cx="6858000" cy="9144000"/>
  <p:embeddedFontLst>
    <p:embeddedFont>
      <p:font typeface="Century Gothic" panose="020B050202020202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B97"/>
    <a:srgbClr val="1C1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64" autoAdjust="0"/>
  </p:normalViewPr>
  <p:slideViewPr>
    <p:cSldViewPr snapToGrid="0">
      <p:cViewPr varScale="1">
        <p:scale>
          <a:sx n="117" d="100"/>
          <a:sy n="117"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961659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4686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1109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5947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8902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5696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2490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2787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6730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5900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4400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5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ba86c47b3_1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ba86c47b3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668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4400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6065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103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5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673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5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a86c47b3_1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a86c47b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127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uk"/>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1B4D"/>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031175" y="1853987"/>
            <a:ext cx="3081651" cy="3192749"/>
          </a:xfrm>
          <a:prstGeom prst="rect">
            <a:avLst/>
          </a:prstGeom>
          <a:noFill/>
          <a:ln>
            <a:noFill/>
          </a:ln>
        </p:spPr>
      </p:pic>
      <p:pic>
        <p:nvPicPr>
          <p:cNvPr id="55" name="Google Shape;55;p13"/>
          <p:cNvPicPr preferRelativeResize="0"/>
          <p:nvPr/>
        </p:nvPicPr>
        <p:blipFill>
          <a:blip r:embed="rId4">
            <a:alphaModFix/>
          </a:blip>
          <a:stretch>
            <a:fillRect/>
          </a:stretch>
        </p:blipFill>
        <p:spPr>
          <a:xfrm>
            <a:off x="1277667" y="5484714"/>
            <a:ext cx="6697852" cy="845200"/>
          </a:xfrm>
          <a:prstGeom prst="rect">
            <a:avLst/>
          </a:prstGeom>
          <a:noFill/>
          <a:ln>
            <a:noFill/>
          </a:ln>
        </p:spPr>
      </p:pic>
      <p:cxnSp>
        <p:nvCxnSpPr>
          <p:cNvPr id="56" name="Google Shape;56;p13"/>
          <p:cNvCxnSpPr/>
          <p:nvPr/>
        </p:nvCxnSpPr>
        <p:spPr>
          <a:xfrm>
            <a:off x="700050" y="9500"/>
            <a:ext cx="0" cy="6881700"/>
          </a:xfrm>
          <a:prstGeom prst="straightConnector1">
            <a:avLst/>
          </a:prstGeom>
          <a:noFill/>
          <a:ln w="9525" cap="flat" cmpd="sng">
            <a:solidFill>
              <a:srgbClr val="FFFFFF"/>
            </a:solidFill>
            <a:prstDash val="solid"/>
            <a:round/>
            <a:headEnd type="none" w="med" len="med"/>
            <a:tailEnd type="none" w="med" len="med"/>
          </a:ln>
        </p:spPr>
      </p:cxnSp>
      <p:cxnSp>
        <p:nvCxnSpPr>
          <p:cNvPr id="57" name="Google Shape;57;p13"/>
          <p:cNvCxnSpPr/>
          <p:nvPr/>
        </p:nvCxnSpPr>
        <p:spPr>
          <a:xfrm>
            <a:off x="11875" y="1931625"/>
            <a:ext cx="5446200" cy="12000"/>
          </a:xfrm>
          <a:prstGeom prst="straightConnector1">
            <a:avLst/>
          </a:prstGeom>
          <a:noFill/>
          <a:ln w="9525" cap="flat" cmpd="sng">
            <a:solidFill>
              <a:srgbClr val="FFFFFF"/>
            </a:solidFill>
            <a:prstDash val="solid"/>
            <a:round/>
            <a:headEnd type="none" w="med" len="med"/>
            <a:tailEnd type="none" w="med" len="med"/>
          </a:ln>
        </p:spPr>
      </p:cxnSp>
      <p:cxnSp>
        <p:nvCxnSpPr>
          <p:cNvPr id="58" name="Google Shape;58;p13"/>
          <p:cNvCxnSpPr/>
          <p:nvPr/>
        </p:nvCxnSpPr>
        <p:spPr>
          <a:xfrm>
            <a:off x="8312400" y="1179125"/>
            <a:ext cx="0" cy="4461300"/>
          </a:xfrm>
          <a:prstGeom prst="straightConnector1">
            <a:avLst/>
          </a:prstGeom>
          <a:noFill/>
          <a:ln w="9525" cap="flat" cmpd="sng">
            <a:solidFill>
              <a:srgbClr val="FFFFFF"/>
            </a:solidFill>
            <a:prstDash val="solid"/>
            <a:round/>
            <a:headEnd type="none" w="med" len="med"/>
            <a:tailEnd type="none" w="med" len="med"/>
          </a:ln>
        </p:spPr>
      </p:cxnSp>
      <p:cxnSp>
        <p:nvCxnSpPr>
          <p:cNvPr id="59" name="Google Shape;59;p13"/>
          <p:cNvCxnSpPr/>
          <p:nvPr/>
        </p:nvCxnSpPr>
        <p:spPr>
          <a:xfrm>
            <a:off x="2738198" y="5273628"/>
            <a:ext cx="6039300" cy="0"/>
          </a:xfrm>
          <a:prstGeom prst="straightConnector1">
            <a:avLst/>
          </a:prstGeom>
          <a:noFill/>
          <a:ln w="9525" cap="flat" cmpd="sng">
            <a:solidFill>
              <a:srgbClr val="FFFFFF"/>
            </a:solidFill>
            <a:prstDash val="solid"/>
            <a:round/>
            <a:headEnd type="none" w="med" len="med"/>
            <a:tailEnd type="none" w="med" len="med"/>
          </a:ln>
        </p:spPr>
      </p:cxnSp>
      <p:sp>
        <p:nvSpPr>
          <p:cNvPr id="2" name="TextBox 1"/>
          <p:cNvSpPr txBox="1"/>
          <p:nvPr/>
        </p:nvSpPr>
        <p:spPr>
          <a:xfrm>
            <a:off x="1522074" y="826749"/>
            <a:ext cx="5968302" cy="1323439"/>
          </a:xfrm>
          <a:prstGeom prst="rect">
            <a:avLst/>
          </a:prstGeom>
          <a:noFill/>
        </p:spPr>
        <p:txBody>
          <a:bodyPr wrap="none" rtlCol="0">
            <a:spAutoFit/>
          </a:bodyPr>
          <a:lstStyle/>
          <a:p>
            <a:pPr algn="ctr"/>
            <a:r>
              <a:rPr lang="uk-UA" sz="8000" dirty="0">
                <a:solidFill>
                  <a:schemeClr val="bg1"/>
                </a:solidFill>
                <a:latin typeface="Century Gothic" panose="020B0502020202020204" pitchFamily="34" charset="0"/>
              </a:rPr>
              <a:t>ВСТУП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11165" y="1126784"/>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419293" y="129140"/>
            <a:ext cx="7306235" cy="977154"/>
          </a:xfrm>
          <a:prstGeom prst="rect">
            <a:avLst/>
          </a:prstGeom>
          <a:noFill/>
          <a:ln>
            <a:noFill/>
          </a:ln>
        </p:spPr>
        <p:txBody>
          <a:bodyPr spcFirstLastPara="1" wrap="square" lIns="91425" tIns="91425" rIns="91425" bIns="91425" anchor="t" anchorCtr="0">
            <a:noAutofit/>
          </a:bodyPr>
          <a:lstStyle/>
          <a:p>
            <a:pPr lvl="0" algn="ctr"/>
            <a:r>
              <a:rPr lang="uk-UA" sz="2800" b="1" dirty="0">
                <a:solidFill>
                  <a:srgbClr val="313B97"/>
                </a:solidFill>
                <a:latin typeface="Century Gothic" pitchFamily="34" charset="0"/>
              </a:rPr>
              <a:t>Конкурсний відбір, його організація та проведення</a:t>
            </a:r>
            <a:r>
              <a:rPr lang="uk-UA" sz="2800" dirty="0"/>
              <a:t/>
            </a:r>
            <a:br>
              <a:rPr lang="uk-UA" sz="2800" dirty="0"/>
            </a:b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644477" y="1277385"/>
            <a:ext cx="7076022" cy="5436236"/>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solidFill>
                <a:srgbClr val="1C1C4C"/>
              </a:solidFill>
            </a:endParaRPr>
          </a:p>
        </p:txBody>
      </p:sp>
      <p:sp>
        <p:nvSpPr>
          <p:cNvPr id="27" name="TextBox 26"/>
          <p:cNvSpPr txBox="1"/>
          <p:nvPr/>
        </p:nvSpPr>
        <p:spPr>
          <a:xfrm>
            <a:off x="1644477" y="1425568"/>
            <a:ext cx="7076022" cy="5139869"/>
          </a:xfrm>
          <a:prstGeom prst="rect">
            <a:avLst/>
          </a:prstGeom>
          <a:noFill/>
        </p:spPr>
        <p:txBody>
          <a:bodyPr wrap="square" rtlCol="0">
            <a:spAutoFit/>
          </a:bodyPr>
          <a:lstStyle/>
          <a:p>
            <a:pPr algn="ctr"/>
            <a:r>
              <a:rPr lang="uk-UA" sz="1800" dirty="0">
                <a:solidFill>
                  <a:srgbClr val="1C1C4C"/>
                </a:solidFill>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Для конкурсного відбору на навчання для здобуття ступеня </a:t>
            </a:r>
            <a:r>
              <a:rPr lang="uk-UA" sz="20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бакалавра</a:t>
            </a:r>
            <a:r>
              <a:rPr lang="uk-UA" sz="2000" dirty="0">
                <a:latin typeface="Times New Roman" panose="02020603050405020304" pitchFamily="18" charset="0"/>
                <a:cs typeface="Times New Roman" panose="02020603050405020304" pitchFamily="18" charset="0"/>
              </a:rPr>
              <a:t> на основі ПЗСО та НРК5 зараховуються бал (бали):</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НМТ 2023 року,</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або НМТ 2022 року</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або ЗНО 2020-2021 років з трьох конкурсних предметів (перший, другий, третій предмети), для здобуття ступеня бакалавра на основі </a:t>
            </a:r>
            <a:r>
              <a:rPr lang="uk-UA" sz="1800" b="1" dirty="0">
                <a:latin typeface="Times New Roman" panose="02020603050405020304" pitchFamily="18" charset="0"/>
                <a:cs typeface="Times New Roman" panose="02020603050405020304" pitchFamily="18" charset="0"/>
              </a:rPr>
              <a:t>ПЗСО</a:t>
            </a:r>
            <a:r>
              <a:rPr lang="uk-UA" sz="1800" dirty="0">
                <a:latin typeface="Times New Roman" panose="02020603050405020304" pitchFamily="18" charset="0"/>
                <a:cs typeface="Times New Roman" panose="02020603050405020304" pitchFamily="18" charset="0"/>
              </a:rPr>
              <a:t>,</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або ЗНО 2020-2021 років з двох конкурсних предметів (перший, другий предмети), для здобуття ступеня бакалавра на основі </a:t>
            </a:r>
            <a:r>
              <a:rPr lang="uk-UA" sz="1800" b="1" dirty="0">
                <a:latin typeface="Times New Roman" panose="02020603050405020304" pitchFamily="18" charset="0"/>
                <a:cs typeface="Times New Roman" panose="02020603050405020304" pitchFamily="18" charset="0"/>
              </a:rPr>
              <a:t>НРК5</a:t>
            </a:r>
            <a:r>
              <a:rPr lang="uk-UA" sz="1800" dirty="0">
                <a:latin typeface="Times New Roman" panose="02020603050405020304" pitchFamily="18" charset="0"/>
                <a:cs typeface="Times New Roman" panose="02020603050405020304" pitchFamily="18" charset="0"/>
              </a:rPr>
              <a:t>;</a:t>
            </a:r>
          </a:p>
          <a:p>
            <a:pPr marL="369887" indent="-285750">
              <a:buFont typeface="Wingdings" panose="05000000000000000000" pitchFamily="2" charset="2"/>
              <a:buChar char="ü"/>
            </a:pPr>
            <a:r>
              <a:rPr lang="uk-UA" sz="1800" dirty="0" err="1">
                <a:latin typeface="Times New Roman" panose="02020603050405020304" pitchFamily="18" charset="0"/>
                <a:cs typeface="Times New Roman" panose="02020603050405020304" pitchFamily="18" charset="0"/>
              </a:rPr>
              <a:t>матурального</a:t>
            </a:r>
            <a:r>
              <a:rPr lang="uk-UA" sz="1800" dirty="0">
                <a:latin typeface="Times New Roman" panose="02020603050405020304" pitchFamily="18" charset="0"/>
                <a:cs typeface="Times New Roman" panose="02020603050405020304" pitchFamily="18" charset="0"/>
              </a:rPr>
              <a:t> іспиту з двох основних предметів (польська мова, математика) та одного додаткового предмету (іноземна мова, або історія, або біологія, або фізика та астрономія, або хімія за вибором вступника) для громадян </a:t>
            </a:r>
            <a:r>
              <a:rPr lang="uk-UA" sz="1800" b="1" dirty="0">
                <a:latin typeface="Times New Roman" panose="02020603050405020304" pitchFamily="18" charset="0"/>
                <a:cs typeface="Times New Roman" panose="02020603050405020304" pitchFamily="18" charset="0"/>
              </a:rPr>
              <a:t>Республіки Польща</a:t>
            </a:r>
            <a:r>
              <a:rPr lang="uk-UA" sz="1800" dirty="0">
                <a:latin typeface="Times New Roman" panose="02020603050405020304" pitchFamily="18" charset="0"/>
                <a:cs typeface="Times New Roman" panose="02020603050405020304" pitchFamily="18" charset="0"/>
              </a:rPr>
              <a:t>;</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або </a:t>
            </a:r>
            <a:r>
              <a:rPr lang="uk-UA" sz="1800" b="1" dirty="0">
                <a:latin typeface="Times New Roman" panose="02020603050405020304" pitchFamily="18" charset="0"/>
                <a:cs typeface="Times New Roman" panose="02020603050405020304" pitchFamily="18" charset="0"/>
              </a:rPr>
              <a:t>творчого конкурсу</a:t>
            </a:r>
            <a:r>
              <a:rPr lang="uk-UA" sz="1800" dirty="0">
                <a:latin typeface="Times New Roman" panose="02020603050405020304" pitchFamily="18" charset="0"/>
                <a:cs typeface="Times New Roman" panose="02020603050405020304" pitchFamily="18" charset="0"/>
              </a:rPr>
              <a:t> зі спеціальностей, для яких він передбачений;</a:t>
            </a:r>
          </a:p>
          <a:p>
            <a:pPr marL="369887" indent="-285750">
              <a:buFont typeface="Wingdings" panose="05000000000000000000" pitchFamily="2" charset="2"/>
              <a:buChar char="ü"/>
            </a:pPr>
            <a:r>
              <a:rPr lang="uk-UA" sz="1800" dirty="0">
                <a:latin typeface="Times New Roman" panose="02020603050405020304" pitchFamily="18" charset="0"/>
                <a:cs typeface="Times New Roman" panose="02020603050405020304" pitchFamily="18" charset="0"/>
              </a:rPr>
              <a:t>вступного іспиту для іноземців (предмети визначаються Правилами прийому).</a:t>
            </a:r>
            <a:endParaRPr lang="uk-UA" sz="1800" dirty="0">
              <a:solidFill>
                <a:srgbClr val="1C1C4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96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11165" y="1126784"/>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419293" y="129140"/>
            <a:ext cx="7306235" cy="977154"/>
          </a:xfrm>
          <a:prstGeom prst="rect">
            <a:avLst/>
          </a:prstGeom>
          <a:noFill/>
          <a:ln>
            <a:noFill/>
          </a:ln>
        </p:spPr>
        <p:txBody>
          <a:bodyPr spcFirstLastPara="1" wrap="square" lIns="91425" tIns="91425" rIns="91425" bIns="91425" anchor="t" anchorCtr="0">
            <a:noAutofit/>
          </a:bodyPr>
          <a:lstStyle/>
          <a:p>
            <a:pPr lvl="0" algn="ctr"/>
            <a:r>
              <a:rPr lang="uk-UA" sz="2800" b="1" dirty="0">
                <a:solidFill>
                  <a:srgbClr val="313B97"/>
                </a:solidFill>
                <a:latin typeface="Century Gothic" pitchFamily="34" charset="0"/>
              </a:rPr>
              <a:t>Конкурсний відбір, його організація та проведення</a:t>
            </a:r>
            <a:r>
              <a:rPr lang="uk-UA" sz="2800" dirty="0"/>
              <a:t/>
            </a:r>
            <a:br>
              <a:rPr lang="uk-UA" sz="2800" dirty="0"/>
            </a:b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534398" y="1383715"/>
            <a:ext cx="7076022" cy="5378032"/>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solidFill>
                <a:srgbClr val="1C1C4C"/>
              </a:solidFill>
            </a:endParaRPr>
          </a:p>
        </p:txBody>
      </p:sp>
      <p:sp>
        <p:nvSpPr>
          <p:cNvPr id="27" name="TextBox 26"/>
          <p:cNvSpPr txBox="1"/>
          <p:nvPr/>
        </p:nvSpPr>
        <p:spPr>
          <a:xfrm>
            <a:off x="1740413" y="1523863"/>
            <a:ext cx="6855865" cy="4832092"/>
          </a:xfrm>
          <a:prstGeom prst="rect">
            <a:avLst/>
          </a:prstGeom>
          <a:noFill/>
        </p:spPr>
        <p:txBody>
          <a:bodyPr wrap="square" rtlCol="0">
            <a:spAutoFit/>
          </a:bodyPr>
          <a:lstStyle/>
          <a:p>
            <a:pPr algn="ctr"/>
            <a:r>
              <a:rPr lang="uk-UA" sz="2000" dirty="0">
                <a:latin typeface="Times New Roman" panose="02020603050405020304" pitchFamily="18" charset="0"/>
                <a:cs typeface="Times New Roman" panose="02020603050405020304" pitchFamily="18" charset="0"/>
              </a:rPr>
              <a:t>Для конкурсного відбору на навчання для </a:t>
            </a:r>
            <a:r>
              <a:rPr lang="uk-UA" sz="2000" b="1" dirty="0">
                <a:latin typeface="Times New Roman" panose="02020603050405020304" pitchFamily="18" charset="0"/>
                <a:cs typeface="Times New Roman" panose="02020603050405020304" pitchFamily="18" charset="0"/>
              </a:rPr>
              <a:t>здобуття ступеня магістра </a:t>
            </a:r>
            <a:r>
              <a:rPr lang="uk-UA" sz="2000" dirty="0">
                <a:latin typeface="Times New Roman" panose="02020603050405020304" pitchFamily="18" charset="0"/>
                <a:cs typeface="Times New Roman" panose="02020603050405020304" pitchFamily="18" charset="0"/>
              </a:rPr>
              <a:t>на основі НРК6 та НРК7 зараховуються бал (бали):</a:t>
            </a:r>
          </a:p>
          <a:p>
            <a:pPr algn="ctr"/>
            <a:r>
              <a:rPr lang="uk-UA" sz="800" dirty="0">
                <a:latin typeface="Times New Roman" panose="02020603050405020304" pitchFamily="18" charset="0"/>
                <a:cs typeface="Times New Roman" panose="02020603050405020304" pitchFamily="18" charset="0"/>
              </a:rPr>
              <a:t> </a:t>
            </a:r>
            <a:r>
              <a:rPr lang="uk-UA" sz="800" b="1" dirty="0">
                <a:latin typeface="Times New Roman" panose="02020603050405020304" pitchFamily="18" charset="0"/>
                <a:cs typeface="Times New Roman" panose="02020603050405020304" pitchFamily="18" charset="0"/>
              </a:rPr>
              <a:t> </a:t>
            </a:r>
          </a:p>
          <a:p>
            <a:pPr algn="ctr">
              <a:tabLst>
                <a:tab pos="265113" algn="l"/>
              </a:tabLst>
            </a:pPr>
            <a:r>
              <a:rPr lang="uk-UA" sz="2000" u="sng" dirty="0">
                <a:solidFill>
                  <a:srgbClr val="313B97"/>
                </a:solidFill>
                <a:latin typeface="Times New Roman" panose="02020603050405020304" pitchFamily="18" charset="0"/>
                <a:cs typeface="Times New Roman" panose="02020603050405020304" pitchFamily="18" charset="0"/>
              </a:rPr>
              <a:t>Для вступу на спеціальності</a:t>
            </a:r>
            <a:r>
              <a:rPr lang="uk-UA" sz="2000" dirty="0" smtClean="0">
                <a:solidFill>
                  <a:srgbClr val="313B97"/>
                </a:solidFill>
                <a:latin typeface="Times New Roman" panose="02020603050405020304" pitchFamily="18" charset="0"/>
                <a:cs typeface="Times New Roman" panose="02020603050405020304" pitchFamily="18" charset="0"/>
              </a:rPr>
              <a:t>:</a:t>
            </a:r>
          </a:p>
          <a:p>
            <a:pPr algn="ctr">
              <a:tabLst>
                <a:tab pos="265113" algn="l"/>
              </a:tabLst>
            </a:pPr>
            <a:endParaRPr lang="uk-UA" sz="2000" dirty="0">
              <a:solidFill>
                <a:srgbClr val="313B97"/>
              </a:solidFill>
              <a:latin typeface="Times New Roman" panose="02020603050405020304" pitchFamily="18" charset="0"/>
              <a:cs typeface="Times New Roman" panose="02020603050405020304" pitchFamily="18" charset="0"/>
            </a:endParaRPr>
          </a:p>
          <a:p>
            <a:pPr algn="ctr"/>
            <a:r>
              <a:rPr lang="uk-UA" sz="2000" b="1" dirty="0">
                <a:latin typeface="Times New Roman" panose="02020603050405020304" pitchFamily="18" charset="0"/>
                <a:cs typeface="Times New Roman" panose="02020603050405020304" pitchFamily="18" charset="0"/>
              </a:rPr>
              <a:t>051 «Економіка», 052 «Політологія», 053 «Психологія», 054 «Соціологія», 071 «Облік і оподаткування», </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072 «Фінанси, банківська справа, страхування та фондовий ринок», 073 «Менеджмент», 075 «Маркетинг», 076 «Підприємництво та торгівля», 081 «Право»,  </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281 «Публічне управління та адміністрування», 291 «Міжнародні відносини, суспільні комунікації та регіональні студії», 292 «Міжнародні економічні відносини», 293 «Міжнародне право»</a:t>
            </a:r>
          </a:p>
          <a:p>
            <a:pPr algn="ctr"/>
            <a:endParaRPr lang="uk-UA" sz="2000" dirty="0">
              <a:latin typeface="Times New Roman" panose="02020603050405020304" pitchFamily="18" charset="0"/>
              <a:cs typeface="Times New Roman" panose="02020603050405020304" pitchFamily="18" charset="0"/>
            </a:endParaRPr>
          </a:p>
          <a:p>
            <a:pPr marL="342900" indent="-342900" algn="ctr">
              <a:buFont typeface="Wingdings" panose="05000000000000000000" pitchFamily="2" charset="2"/>
              <a:buChar char="Ø"/>
            </a:pPr>
            <a:r>
              <a:rPr lang="uk-UA" sz="2000" u="sng" dirty="0" smtClean="0">
                <a:latin typeface="Times New Roman" panose="02020603050405020304" pitchFamily="18" charset="0"/>
                <a:cs typeface="Times New Roman" panose="02020603050405020304" pitchFamily="18" charset="0"/>
              </a:rPr>
              <a:t>ЄВІ </a:t>
            </a:r>
            <a:r>
              <a:rPr lang="uk-UA" sz="2000" u="sng" dirty="0">
                <a:latin typeface="Times New Roman" panose="02020603050405020304" pitchFamily="18" charset="0"/>
                <a:cs typeface="Times New Roman" panose="02020603050405020304" pitchFamily="18" charset="0"/>
              </a:rPr>
              <a:t>2023 року та ЄФВВ 2023 року</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544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11165" y="1126784"/>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419293" y="129140"/>
            <a:ext cx="7306235" cy="977154"/>
          </a:xfrm>
          <a:prstGeom prst="rect">
            <a:avLst/>
          </a:prstGeom>
          <a:noFill/>
          <a:ln>
            <a:noFill/>
          </a:ln>
        </p:spPr>
        <p:txBody>
          <a:bodyPr spcFirstLastPara="1" wrap="square" lIns="91425" tIns="91425" rIns="91425" bIns="91425" anchor="t" anchorCtr="0">
            <a:noAutofit/>
          </a:bodyPr>
          <a:lstStyle/>
          <a:p>
            <a:pPr lvl="0" algn="ctr"/>
            <a:r>
              <a:rPr lang="uk-UA" sz="2800" b="1" dirty="0">
                <a:solidFill>
                  <a:srgbClr val="313B97"/>
                </a:solidFill>
                <a:latin typeface="Century Gothic" pitchFamily="34" charset="0"/>
              </a:rPr>
              <a:t>Конкурсний відбір, його організація та проведення</a:t>
            </a:r>
            <a:r>
              <a:rPr lang="uk-UA" sz="2800" dirty="0"/>
              <a:t/>
            </a:r>
            <a:br>
              <a:rPr lang="uk-UA" sz="2800" dirty="0"/>
            </a:b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454003" y="1367447"/>
            <a:ext cx="7448936" cy="4989809"/>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1611165" y="1534566"/>
            <a:ext cx="7291774" cy="3416320"/>
          </a:xfrm>
          <a:prstGeom prst="rect">
            <a:avLst/>
          </a:prstGeom>
          <a:noFill/>
        </p:spPr>
        <p:txBody>
          <a:bodyPr wrap="square" rtlCol="0">
            <a:spAutoFit/>
          </a:bodyPr>
          <a:lstStyle/>
          <a:p>
            <a:pPr algn="ctr"/>
            <a:r>
              <a:rPr lang="uk-UA" sz="2400" dirty="0">
                <a:latin typeface="Times New Roman" panose="02020603050405020304" pitchFamily="18" charset="0"/>
                <a:cs typeface="Times New Roman" panose="02020603050405020304" pitchFamily="18" charset="0"/>
              </a:rPr>
              <a:t>Для конкурсного відбору на навчання для здобуття ступеня магістра за спеціальністю </a:t>
            </a:r>
            <a:br>
              <a:rPr lang="uk-UA" sz="2400" dirty="0">
                <a:latin typeface="Times New Roman" panose="02020603050405020304" pitchFamily="18" charset="0"/>
                <a:cs typeface="Times New Roman" panose="02020603050405020304" pitchFamily="18" charset="0"/>
              </a:rPr>
            </a:br>
            <a:r>
              <a:rPr lang="uk-UA" sz="2400" b="1" dirty="0">
                <a:latin typeface="Times New Roman" panose="02020603050405020304" pitchFamily="18" charset="0"/>
                <a:cs typeface="Times New Roman" panose="02020603050405020304" pitchFamily="18" charset="0"/>
              </a:rPr>
              <a:t>061 «Журналістика» </a:t>
            </a:r>
            <a:r>
              <a:rPr lang="uk-UA" sz="2400" dirty="0">
                <a:latin typeface="Times New Roman" panose="02020603050405020304" pitchFamily="18" charset="0"/>
                <a:cs typeface="Times New Roman" panose="02020603050405020304" pitchFamily="18" charset="0"/>
              </a:rPr>
              <a:t>зараховуються бал (бали): </a:t>
            </a:r>
          </a:p>
          <a:p>
            <a:pPr marL="342900" indent="-342900">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ЄВІ 2023 року та ЄФВВ 2023 року</a:t>
            </a:r>
          </a:p>
          <a:p>
            <a:pPr marL="342900" indent="-342900">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або ЄВІ 2023 року та </a:t>
            </a:r>
            <a:r>
              <a:rPr lang="uk-UA" sz="2400" b="1" dirty="0">
                <a:latin typeface="Times New Roman" panose="02020603050405020304" pitchFamily="18" charset="0"/>
                <a:cs typeface="Times New Roman" panose="02020603050405020304" pitchFamily="18" charset="0"/>
              </a:rPr>
              <a:t>фахового іспиту</a:t>
            </a:r>
            <a:r>
              <a:rPr lang="uk-UA" sz="2400" dirty="0">
                <a:latin typeface="Times New Roman" panose="02020603050405020304" pitchFamily="18" charset="0"/>
                <a:cs typeface="Times New Roman" panose="02020603050405020304" pitchFamily="18" charset="0"/>
              </a:rPr>
              <a:t> для вступників, які здобули вищу освіту ступеня бакалавра зі спеціальності 061 «Журналістика» </a:t>
            </a:r>
            <a:r>
              <a:rPr lang="uk-UA" sz="2400" b="1" dirty="0">
                <a:latin typeface="Times New Roman" panose="02020603050405020304" pitchFamily="18" charset="0"/>
                <a:cs typeface="Times New Roman" panose="02020603050405020304" pitchFamily="18" charset="0"/>
              </a:rPr>
              <a:t>в </a:t>
            </a:r>
            <a:r>
              <a:rPr lang="uk-UA" sz="2400" b="1" dirty="0" smtClean="0">
                <a:latin typeface="Times New Roman" panose="02020603050405020304" pitchFamily="18" charset="0"/>
                <a:cs typeface="Times New Roman" panose="02020603050405020304" pitchFamily="18" charset="0"/>
              </a:rPr>
              <a:t>Університеті !!!</a:t>
            </a:r>
            <a:endParaRPr lang="uk-UA"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633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11165" y="1126784"/>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419293" y="129140"/>
            <a:ext cx="7306235" cy="977154"/>
          </a:xfrm>
          <a:prstGeom prst="rect">
            <a:avLst/>
          </a:prstGeom>
          <a:noFill/>
          <a:ln>
            <a:noFill/>
          </a:ln>
        </p:spPr>
        <p:txBody>
          <a:bodyPr spcFirstLastPara="1" wrap="square" lIns="91425" tIns="91425" rIns="91425" bIns="91425" anchor="t" anchorCtr="0">
            <a:noAutofit/>
          </a:bodyPr>
          <a:lstStyle/>
          <a:p>
            <a:pPr lvl="0" algn="ctr"/>
            <a:r>
              <a:rPr lang="uk-UA" sz="2800" b="1" dirty="0">
                <a:solidFill>
                  <a:srgbClr val="313B97"/>
                </a:solidFill>
                <a:latin typeface="Century Gothic" pitchFamily="34" charset="0"/>
              </a:rPr>
              <a:t>Конкурсний відбір, його організація та проведення</a:t>
            </a:r>
            <a:r>
              <a:rPr lang="uk-UA" sz="2800" dirty="0"/>
              <a:t/>
            </a:r>
            <a:br>
              <a:rPr lang="uk-UA" sz="2800" dirty="0"/>
            </a:b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534398" y="1383715"/>
            <a:ext cx="7076022" cy="5378032"/>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solidFill>
                <a:srgbClr val="1C1C4C"/>
              </a:solidFill>
            </a:endParaRPr>
          </a:p>
        </p:txBody>
      </p:sp>
      <p:sp>
        <p:nvSpPr>
          <p:cNvPr id="27" name="TextBox 26"/>
          <p:cNvSpPr txBox="1"/>
          <p:nvPr/>
        </p:nvSpPr>
        <p:spPr>
          <a:xfrm>
            <a:off x="1740413" y="1383715"/>
            <a:ext cx="6855865" cy="5109091"/>
          </a:xfrm>
          <a:prstGeom prst="rect">
            <a:avLst/>
          </a:prstGeom>
          <a:noFill/>
        </p:spPr>
        <p:txBody>
          <a:bodyPr wrap="square" rtlCol="0">
            <a:spAutoFit/>
          </a:bodyPr>
          <a:lstStyle/>
          <a:p>
            <a:pPr algn="ctr"/>
            <a:r>
              <a:rPr lang="uk-UA" sz="1800" dirty="0">
                <a:solidFill>
                  <a:srgbClr val="002060"/>
                </a:solidFill>
                <a:latin typeface="Times New Roman" panose="02020603050405020304" pitchFamily="18" charset="0"/>
                <a:cs typeface="Times New Roman" panose="02020603050405020304" pitchFamily="18" charset="0"/>
              </a:rPr>
              <a:t>Для конкурсного відбору на навчання для </a:t>
            </a:r>
            <a:r>
              <a:rPr lang="uk-UA" sz="1800" b="1" dirty="0">
                <a:solidFill>
                  <a:srgbClr val="002060"/>
                </a:solidFill>
                <a:latin typeface="Times New Roman" panose="02020603050405020304" pitchFamily="18" charset="0"/>
                <a:cs typeface="Times New Roman" panose="02020603050405020304" pitchFamily="18" charset="0"/>
              </a:rPr>
              <a:t>здобуття ступеня магістра </a:t>
            </a:r>
            <a:r>
              <a:rPr lang="uk-UA" sz="1800" dirty="0">
                <a:solidFill>
                  <a:srgbClr val="002060"/>
                </a:solidFill>
                <a:latin typeface="Times New Roman" panose="02020603050405020304" pitchFamily="18" charset="0"/>
                <a:cs typeface="Times New Roman" panose="02020603050405020304" pitchFamily="18" charset="0"/>
              </a:rPr>
              <a:t>зараховуються бал (бали) для вступу на спеціальності:</a:t>
            </a:r>
          </a:p>
          <a:p>
            <a:r>
              <a:rPr lang="uk-UA" sz="1500" b="1" dirty="0">
                <a:latin typeface="Times New Roman" panose="02020603050405020304" pitchFamily="18" charset="0"/>
                <a:cs typeface="Times New Roman" panose="02020603050405020304" pitchFamily="18" charset="0"/>
              </a:rPr>
              <a:t>011 «Освітні, педагогічні науки», 012 «Дошкільна освіта», 013 «Початкова освіта», 014.01 «Середня освіта (Українська мова і література)», 014.03 «Середня освіта (Історія)», 014.04 «Середня освіта (Математика)», 014.05 «Середня освіта (Біологія та здоров’я людини)», 014.07 «Середня освіта (Географія)», 014.09 «Середня освіта (Інформатика)», 014.13 «Середня освіта (Музичне мистецтво)», 016 «Спеціальна освіта», 024  «Хореографія», 025 «Музичне мистецтво», 026 «Сценічне мистецтво», 028 «Менеджмент соціокультурної діяльності», 029  «Інформаційна, бібліотечна та архівна справа», 032 «Історія та археологія», 033  «Філософія», 034 «Культурологія», 035 «Філологія», 091 «Біологія та біохімія», 101 «Екологія», 102 «Хімія», 103 «Науки про Землю», 104 «Фізика та астрономія», 105 «Прикладна фізика та </a:t>
            </a:r>
            <a:r>
              <a:rPr lang="uk-UA" sz="1500" b="1" dirty="0" err="1">
                <a:latin typeface="Times New Roman" panose="02020603050405020304" pitchFamily="18" charset="0"/>
                <a:cs typeface="Times New Roman" panose="02020603050405020304" pitchFamily="18" charset="0"/>
              </a:rPr>
              <a:t>наноматеріали</a:t>
            </a:r>
            <a:r>
              <a:rPr lang="uk-UA" sz="1500" b="1" dirty="0">
                <a:latin typeface="Times New Roman" panose="02020603050405020304" pitchFamily="18" charset="0"/>
                <a:cs typeface="Times New Roman" panose="02020603050405020304" pitchFamily="18" charset="0"/>
              </a:rPr>
              <a:t>», 106  «Географія», 111  «Математика», 112  «Статистика», 113  «Прикладна математика», 122 «Комп'ютерні науки», 124 «Системний аналіз», 125 «</a:t>
            </a:r>
            <a:r>
              <a:rPr lang="uk-UA" sz="1500" b="1" dirty="0" err="1">
                <a:latin typeface="Times New Roman" panose="02020603050405020304" pitchFamily="18" charset="0"/>
                <a:cs typeface="Times New Roman" panose="02020603050405020304" pitchFamily="18" charset="0"/>
              </a:rPr>
              <a:t>Кібербезпека</a:t>
            </a:r>
            <a:r>
              <a:rPr lang="uk-UA" sz="1500" b="1" dirty="0">
                <a:latin typeface="Times New Roman" panose="02020603050405020304" pitchFamily="18" charset="0"/>
                <a:cs typeface="Times New Roman" panose="02020603050405020304" pitchFamily="18" charset="0"/>
              </a:rPr>
              <a:t> та захист інформації», 176  «Мікро- та </a:t>
            </a:r>
            <a:r>
              <a:rPr lang="uk-UA" sz="1500" b="1" dirty="0" err="1">
                <a:latin typeface="Times New Roman" panose="02020603050405020304" pitchFamily="18" charset="0"/>
                <a:cs typeface="Times New Roman" panose="02020603050405020304" pitchFamily="18" charset="0"/>
              </a:rPr>
              <a:t>наносистемна</a:t>
            </a:r>
            <a:r>
              <a:rPr lang="uk-UA" sz="1500" b="1" dirty="0">
                <a:latin typeface="Times New Roman" panose="02020603050405020304" pitchFamily="18" charset="0"/>
                <a:cs typeface="Times New Roman" panose="02020603050405020304" pitchFamily="18" charset="0"/>
              </a:rPr>
              <a:t> техніка», 181 «Харчові технології», 183 «Технології захисту навколишнього середовища», 231 «Соціальна робота», 232 «Соціальне забезпечення», 241 «</a:t>
            </a:r>
            <a:r>
              <a:rPr lang="uk-UA" sz="1500" b="1" dirty="0" err="1">
                <a:latin typeface="Times New Roman" panose="02020603050405020304" pitchFamily="18" charset="0"/>
                <a:cs typeface="Times New Roman" panose="02020603050405020304" pitchFamily="18" charset="0"/>
              </a:rPr>
              <a:t>Готельно</a:t>
            </a:r>
            <a:r>
              <a:rPr lang="uk-UA" sz="1500" b="1" dirty="0">
                <a:latin typeface="Times New Roman" panose="02020603050405020304" pitchFamily="18" charset="0"/>
                <a:cs typeface="Times New Roman" panose="02020603050405020304" pitchFamily="18" charset="0"/>
              </a:rPr>
              <a:t>-ресторанна справа», 242 «Туризм і рекреація»</a:t>
            </a:r>
          </a:p>
          <a:p>
            <a:endParaRPr lang="uk-UA" sz="1500" dirty="0">
              <a:latin typeface="Times New Roman" panose="02020603050405020304" pitchFamily="18" charset="0"/>
              <a:cs typeface="Times New Roman" panose="02020603050405020304" pitchFamily="18" charset="0"/>
            </a:endParaRPr>
          </a:p>
          <a:p>
            <a:pPr marL="285750" indent="-285750" algn="ctr">
              <a:buFont typeface="Wingdings" panose="05000000000000000000" pitchFamily="2" charset="2"/>
              <a:buChar char="Ø"/>
            </a:pPr>
            <a:r>
              <a:rPr lang="ru-RU" sz="2000" u="sng" dirty="0">
                <a:latin typeface="Times New Roman" panose="02020603050405020304" pitchFamily="18" charset="0"/>
                <a:cs typeface="Times New Roman" panose="02020603050405020304" pitchFamily="18" charset="0"/>
              </a:rPr>
              <a:t>ЄВІ 2023 року та </a:t>
            </a:r>
            <a:r>
              <a:rPr lang="ru-RU" sz="2000" u="sng" dirty="0" err="1">
                <a:latin typeface="Times New Roman" panose="02020603050405020304" pitchFamily="18" charset="0"/>
                <a:cs typeface="Times New Roman" panose="02020603050405020304" pitchFamily="18" charset="0"/>
              </a:rPr>
              <a:t>фахового</a:t>
            </a:r>
            <a:r>
              <a:rPr lang="ru-RU" sz="2000" u="sng" dirty="0">
                <a:latin typeface="Times New Roman" panose="02020603050405020304" pitchFamily="18" charset="0"/>
                <a:cs typeface="Times New Roman" panose="02020603050405020304" pitchFamily="18" charset="0"/>
              </a:rPr>
              <a:t> </a:t>
            </a:r>
            <a:r>
              <a:rPr lang="ru-RU" sz="2000" u="sng" dirty="0" err="1">
                <a:latin typeface="Times New Roman" panose="02020603050405020304" pitchFamily="18" charset="0"/>
                <a:cs typeface="Times New Roman" panose="02020603050405020304" pitchFamily="18" charset="0"/>
              </a:rPr>
              <a:t>іспиту</a:t>
            </a:r>
            <a:endParaRPr lang="uk-UA" sz="20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92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00654" y="1432191"/>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763345" y="290714"/>
            <a:ext cx="7109011" cy="507572"/>
          </a:xfrm>
          <a:prstGeom prst="rect">
            <a:avLst/>
          </a:prstGeom>
          <a:noFill/>
          <a:ln>
            <a:noFill/>
          </a:ln>
        </p:spPr>
        <p:txBody>
          <a:bodyPr spcFirstLastPara="1" wrap="square" lIns="91425" tIns="91425" rIns="91425" bIns="91425" anchor="t" anchorCtr="0">
            <a:noAutofit/>
          </a:bodyPr>
          <a:lstStyle/>
          <a:p>
            <a:pPr algn="ctr"/>
            <a:r>
              <a:rPr lang="uk-UA" sz="3000" b="1" dirty="0">
                <a:solidFill>
                  <a:srgbClr val="313B97"/>
                </a:solidFill>
                <a:latin typeface="Century Gothic" pitchFamily="34" charset="0"/>
              </a:rPr>
              <a:t>Конкурсний бал розраховується:</a:t>
            </a:r>
            <a:r>
              <a:rPr lang="en-US" sz="3000" b="1" dirty="0">
                <a:solidFill>
                  <a:srgbClr val="313B97"/>
                </a:solidFill>
                <a:latin typeface="Century Gothic" pitchFamily="34" charset="0"/>
              </a:rPr>
              <a:t> </a:t>
            </a:r>
          </a:p>
          <a:p>
            <a:pPr algn="ctr"/>
            <a:endParaRPr lang="en-US" sz="600" b="1" dirty="0">
              <a:solidFill>
                <a:srgbClr val="313B97"/>
              </a:solidFill>
              <a:latin typeface="Century Gothic" pitchFamily="34" charset="0"/>
            </a:endParaRPr>
          </a:p>
          <a:p>
            <a:pPr algn="ctr"/>
            <a:r>
              <a:rPr lang="uk-UA" sz="1600" b="1" dirty="0">
                <a:solidFill>
                  <a:srgbClr val="1C1C4C"/>
                </a:solidFill>
              </a:rPr>
              <a:t>1) для вступу на перший курс для здобуття ступеня бакалавра на основі повної загальної середньої освіти</a:t>
            </a:r>
            <a:endParaRPr lang="uk-UA" sz="1600" dirty="0">
              <a:solidFill>
                <a:srgbClr val="1C1C4C"/>
              </a:solidFill>
            </a:endParaRPr>
          </a:p>
          <a:p>
            <a:pPr marL="0" algn="ctr">
              <a:buNone/>
            </a:pPr>
            <a:endParaRPr lang="uk-UA" sz="3000" b="1" dirty="0">
              <a:solidFill>
                <a:srgbClr val="313B97"/>
              </a:solidFill>
              <a:latin typeface="Century Gothic" pitchFamily="34" charset="0"/>
            </a:endParaRP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564953" y="1775156"/>
            <a:ext cx="7375316" cy="3502857"/>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1695430" y="1775156"/>
            <a:ext cx="7244839" cy="3477875"/>
          </a:xfrm>
          <a:prstGeom prst="rect">
            <a:avLst/>
          </a:prstGeom>
          <a:noFill/>
        </p:spPr>
        <p:txBody>
          <a:bodyPr wrap="square" rtlCol="0">
            <a:spAutoFit/>
          </a:bodyPr>
          <a:lstStyle/>
          <a:p>
            <a:pPr marL="0" algn="ctr"/>
            <a:r>
              <a:rPr lang="uk-UA" sz="2200" b="1" dirty="0">
                <a:solidFill>
                  <a:srgbClr val="1C1C4C"/>
                </a:solidFill>
              </a:rPr>
              <a:t>КБ = </a:t>
            </a:r>
            <a:r>
              <a:rPr lang="ru-RU" sz="2200" b="1" dirty="0">
                <a:solidFill>
                  <a:srgbClr val="1C1C4C"/>
                </a:solidFill>
              </a:rPr>
              <a:t>(К1*П1 + К2*П2 + К3*П3) / (К1+К2+К3) </a:t>
            </a:r>
          </a:p>
          <a:p>
            <a:pPr marL="0" algn="ctr"/>
            <a:endParaRPr lang="ru-RU" sz="800" dirty="0">
              <a:solidFill>
                <a:srgbClr val="1C1C4C"/>
              </a:solidFill>
            </a:endParaRPr>
          </a:p>
          <a:p>
            <a:pPr marL="0" algn="ctr"/>
            <a:r>
              <a:rPr lang="uk-UA" sz="2000" dirty="0">
                <a:solidFill>
                  <a:srgbClr val="1C1C4C"/>
                </a:solidFill>
              </a:rPr>
              <a:t>або</a:t>
            </a:r>
          </a:p>
          <a:p>
            <a:pPr marL="0" algn="ctr"/>
            <a:endParaRPr lang="ru-RU" sz="800" dirty="0">
              <a:solidFill>
                <a:srgbClr val="1C1C4C"/>
              </a:solidFill>
            </a:endParaRPr>
          </a:p>
          <a:p>
            <a:pPr marL="0" algn="ctr"/>
            <a:r>
              <a:rPr lang="ru-RU" sz="2000" b="1" dirty="0">
                <a:solidFill>
                  <a:srgbClr val="1C1C4C"/>
                </a:solidFill>
              </a:rPr>
              <a:t>КБ=ТК</a:t>
            </a:r>
            <a:r>
              <a:rPr lang="uk-UA" sz="2000" dirty="0">
                <a:solidFill>
                  <a:srgbClr val="1C1C4C"/>
                </a:solidFill>
              </a:rPr>
              <a:t>,</a:t>
            </a:r>
          </a:p>
          <a:p>
            <a:pPr marL="0"/>
            <a:r>
              <a:rPr lang="uk-UA" sz="2000" dirty="0">
                <a:solidFill>
                  <a:srgbClr val="1C1C4C"/>
                </a:solidFill>
              </a:rPr>
              <a:t>де</a:t>
            </a:r>
            <a:endParaRPr lang="en-US" sz="2000" dirty="0">
              <a:solidFill>
                <a:srgbClr val="1C1C4C"/>
              </a:solidFill>
            </a:endParaRPr>
          </a:p>
          <a:p>
            <a:pPr marL="0" algn="just"/>
            <a:endParaRPr lang="en-US" sz="800" dirty="0">
              <a:solidFill>
                <a:srgbClr val="1C1C4C"/>
              </a:solidFill>
            </a:endParaRPr>
          </a:p>
          <a:p>
            <a:pPr marL="0"/>
            <a:r>
              <a:rPr lang="uk-UA" sz="2000" b="1" dirty="0">
                <a:solidFill>
                  <a:srgbClr val="1C1C4C"/>
                </a:solidFill>
              </a:rPr>
              <a:t>П1, П2, П3 </a:t>
            </a:r>
            <a:r>
              <a:rPr lang="uk-UA" sz="2000" dirty="0">
                <a:solidFill>
                  <a:srgbClr val="1C1C4C"/>
                </a:solidFill>
              </a:rPr>
              <a:t>– оцінки з першого, другого та третього предметів;</a:t>
            </a:r>
          </a:p>
          <a:p>
            <a:pPr marL="0" algn="just"/>
            <a:r>
              <a:rPr lang="ru-RU" sz="2000" b="1" dirty="0">
                <a:solidFill>
                  <a:srgbClr val="1C1C4C"/>
                </a:solidFill>
              </a:rPr>
              <a:t>ТК </a:t>
            </a:r>
            <a:r>
              <a:rPr lang="ru-RU" sz="2000" dirty="0">
                <a:solidFill>
                  <a:srgbClr val="1C1C4C"/>
                </a:solidFill>
              </a:rPr>
              <a:t>–</a:t>
            </a:r>
            <a:r>
              <a:rPr lang="ru-RU" sz="2000" b="1" dirty="0">
                <a:solidFill>
                  <a:srgbClr val="1C1C4C"/>
                </a:solidFill>
              </a:rPr>
              <a:t> </a:t>
            </a:r>
            <a:r>
              <a:rPr lang="en-US" sz="2000" dirty="0" err="1">
                <a:solidFill>
                  <a:srgbClr val="1C1C4C"/>
                </a:solidFill>
              </a:rPr>
              <a:t>оцінка</a:t>
            </a:r>
            <a:r>
              <a:rPr lang="en-US" sz="2000" dirty="0">
                <a:solidFill>
                  <a:srgbClr val="1C1C4C"/>
                </a:solidFill>
              </a:rPr>
              <a:t> </a:t>
            </a:r>
            <a:r>
              <a:rPr lang="en-US" sz="2000" dirty="0" err="1">
                <a:solidFill>
                  <a:srgbClr val="1C1C4C"/>
                </a:solidFill>
              </a:rPr>
              <a:t>творчого</a:t>
            </a:r>
            <a:r>
              <a:rPr lang="en-US" sz="2000" dirty="0">
                <a:solidFill>
                  <a:srgbClr val="1C1C4C"/>
                </a:solidFill>
              </a:rPr>
              <a:t> </a:t>
            </a:r>
            <a:r>
              <a:rPr lang="en-US" sz="2000" dirty="0" err="1">
                <a:solidFill>
                  <a:srgbClr val="1C1C4C"/>
                </a:solidFill>
              </a:rPr>
              <a:t>конкурсу</a:t>
            </a:r>
            <a:endParaRPr lang="en-US" sz="2000" dirty="0">
              <a:solidFill>
                <a:srgbClr val="1C1C4C"/>
              </a:solidFill>
            </a:endParaRPr>
          </a:p>
          <a:p>
            <a:pPr marL="0" algn="just"/>
            <a:r>
              <a:rPr lang="uk-UA" sz="1800" dirty="0">
                <a:solidFill>
                  <a:srgbClr val="1C1C4C"/>
                </a:solidFill>
              </a:rPr>
              <a:t>Вагові коефіцієнти К1, К2, К3 для кожної конкурсної пропозиції Університету зазначено в </a:t>
            </a:r>
            <a:r>
              <a:rPr lang="uk-UA" sz="1800" b="1" dirty="0">
                <a:solidFill>
                  <a:srgbClr val="1C1C4C"/>
                </a:solidFill>
              </a:rPr>
              <a:t>Додатку 2</a:t>
            </a:r>
            <a:r>
              <a:rPr lang="uk-UA" sz="1800" dirty="0">
                <a:solidFill>
                  <a:srgbClr val="1C1C4C"/>
                </a:solidFill>
              </a:rPr>
              <a:t>.</a:t>
            </a:r>
          </a:p>
          <a:p>
            <a:pPr marL="0" algn="just">
              <a:buNone/>
            </a:pPr>
            <a:endParaRPr lang="en-US" sz="1800" dirty="0">
              <a:solidFill>
                <a:srgbClr val="1C1C4C"/>
              </a:solidFill>
            </a:endParaRPr>
          </a:p>
        </p:txBody>
      </p:sp>
    </p:spTree>
    <p:extLst>
      <p:ext uri="{BB962C8B-B14F-4D97-AF65-F5344CB8AC3E}">
        <p14:creationId xmlns:p14="http://schemas.microsoft.com/office/powerpoint/2010/main" val="2743834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00654" y="1432191"/>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070810" y="114016"/>
            <a:ext cx="7813577" cy="1318175"/>
          </a:xfrm>
          <a:prstGeom prst="rect">
            <a:avLst/>
          </a:prstGeom>
          <a:noFill/>
          <a:ln>
            <a:noFill/>
          </a:ln>
        </p:spPr>
        <p:txBody>
          <a:bodyPr spcFirstLastPara="1" wrap="square" lIns="91425" tIns="91425" rIns="91425" bIns="91425" anchor="t" anchorCtr="0">
            <a:noAutofit/>
          </a:bodyPr>
          <a:lstStyle/>
          <a:p>
            <a:pPr algn="ctr"/>
            <a:r>
              <a:rPr lang="uk-UA" sz="2400" b="1" dirty="0">
                <a:solidFill>
                  <a:srgbClr val="313B97"/>
                </a:solidFill>
                <a:latin typeface="Century Gothic" pitchFamily="34" charset="0"/>
              </a:rPr>
              <a:t>ПЕРЕЛІК</a:t>
            </a:r>
          </a:p>
          <a:p>
            <a:pPr algn="ctr"/>
            <a:r>
              <a:rPr lang="uk-UA" sz="2400" b="1" dirty="0">
                <a:solidFill>
                  <a:srgbClr val="313B97"/>
                </a:solidFill>
                <a:latin typeface="Century Gothic" pitchFamily="34" charset="0"/>
              </a:rPr>
              <a:t>вагових коефіцієнтів оцінок предметів національного </a:t>
            </a:r>
            <a:r>
              <a:rPr lang="uk-UA" sz="2400" b="1" dirty="0" err="1">
                <a:solidFill>
                  <a:srgbClr val="313B97"/>
                </a:solidFill>
                <a:latin typeface="Century Gothic" pitchFamily="34" charset="0"/>
              </a:rPr>
              <a:t>мультипредметного</a:t>
            </a:r>
            <a:r>
              <a:rPr lang="uk-UA" sz="2400" b="1" dirty="0">
                <a:solidFill>
                  <a:srgbClr val="313B97"/>
                </a:solidFill>
                <a:latin typeface="Century Gothic" pitchFamily="34" charset="0"/>
              </a:rPr>
              <a:t> тесту</a:t>
            </a:r>
          </a:p>
          <a:p>
            <a:pPr algn="ctr"/>
            <a:r>
              <a:rPr lang="uk-UA" sz="1600" b="1" dirty="0">
                <a:solidFill>
                  <a:srgbClr val="1C1C4C"/>
                </a:solidFill>
              </a:rPr>
              <a:t> </a:t>
            </a:r>
            <a:endParaRPr lang="uk-UA" sz="3000" b="1" dirty="0">
              <a:solidFill>
                <a:srgbClr val="313B97"/>
              </a:solidFill>
              <a:latin typeface="Century Gothic" pitchFamily="34" charset="0"/>
            </a:endParaRP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graphicFrame>
        <p:nvGraphicFramePr>
          <p:cNvPr id="2" name="Таблиця 1"/>
          <p:cNvGraphicFramePr>
            <a:graphicFrameLocks noGrp="1"/>
          </p:cNvGraphicFramePr>
          <p:nvPr>
            <p:extLst>
              <p:ext uri="{D42A27DB-BD31-4B8C-83A1-F6EECF244321}">
                <p14:modId xmlns:p14="http://schemas.microsoft.com/office/powerpoint/2010/main" val="364785680"/>
              </p:ext>
            </p:extLst>
          </p:nvPr>
        </p:nvGraphicFramePr>
        <p:xfrm>
          <a:off x="1289683" y="1608889"/>
          <a:ext cx="7736303" cy="2760429"/>
        </p:xfrm>
        <a:graphic>
          <a:graphicData uri="http://schemas.openxmlformats.org/drawingml/2006/table">
            <a:tbl>
              <a:tblPr>
                <a:tableStyleId>{5C22544A-7EE6-4342-B048-85BDC9FD1C3A}</a:tableStyleId>
              </a:tblPr>
              <a:tblGrid>
                <a:gridCol w="553451">
                  <a:extLst>
                    <a:ext uri="{9D8B030D-6E8A-4147-A177-3AD203B41FA5}">
                      <a16:colId xmlns="" xmlns:a16="http://schemas.microsoft.com/office/drawing/2014/main" val="6464422"/>
                    </a:ext>
                  </a:extLst>
                </a:gridCol>
                <a:gridCol w="1251546">
                  <a:extLst>
                    <a:ext uri="{9D8B030D-6E8A-4147-A177-3AD203B41FA5}">
                      <a16:colId xmlns="" xmlns:a16="http://schemas.microsoft.com/office/drawing/2014/main" val="2013139274"/>
                    </a:ext>
                  </a:extLst>
                </a:gridCol>
                <a:gridCol w="971994">
                  <a:extLst>
                    <a:ext uri="{9D8B030D-6E8A-4147-A177-3AD203B41FA5}">
                      <a16:colId xmlns="" xmlns:a16="http://schemas.microsoft.com/office/drawing/2014/main" val="3773008480"/>
                    </a:ext>
                  </a:extLst>
                </a:gridCol>
                <a:gridCol w="1012955">
                  <a:extLst>
                    <a:ext uri="{9D8B030D-6E8A-4147-A177-3AD203B41FA5}">
                      <a16:colId xmlns="" xmlns:a16="http://schemas.microsoft.com/office/drawing/2014/main" val="2977777978"/>
                    </a:ext>
                  </a:extLst>
                </a:gridCol>
                <a:gridCol w="794084">
                  <a:extLst>
                    <a:ext uri="{9D8B030D-6E8A-4147-A177-3AD203B41FA5}">
                      <a16:colId xmlns="" xmlns:a16="http://schemas.microsoft.com/office/drawing/2014/main" val="3806870244"/>
                    </a:ext>
                  </a:extLst>
                </a:gridCol>
                <a:gridCol w="794085">
                  <a:extLst>
                    <a:ext uri="{9D8B030D-6E8A-4147-A177-3AD203B41FA5}">
                      <a16:colId xmlns="" xmlns:a16="http://schemas.microsoft.com/office/drawing/2014/main" val="4103574467"/>
                    </a:ext>
                  </a:extLst>
                </a:gridCol>
                <a:gridCol w="830179">
                  <a:extLst>
                    <a:ext uri="{9D8B030D-6E8A-4147-A177-3AD203B41FA5}">
                      <a16:colId xmlns="" xmlns:a16="http://schemas.microsoft.com/office/drawing/2014/main" val="23617877"/>
                    </a:ext>
                  </a:extLst>
                </a:gridCol>
                <a:gridCol w="789909">
                  <a:extLst>
                    <a:ext uri="{9D8B030D-6E8A-4147-A177-3AD203B41FA5}">
                      <a16:colId xmlns="" xmlns:a16="http://schemas.microsoft.com/office/drawing/2014/main" val="1427643708"/>
                    </a:ext>
                  </a:extLst>
                </a:gridCol>
                <a:gridCol w="738100">
                  <a:extLst>
                    <a:ext uri="{9D8B030D-6E8A-4147-A177-3AD203B41FA5}">
                      <a16:colId xmlns="" xmlns:a16="http://schemas.microsoft.com/office/drawing/2014/main" val="821055184"/>
                    </a:ext>
                  </a:extLst>
                </a:gridCol>
              </a:tblGrid>
              <a:tr h="230367">
                <a:tc rowSpan="3">
                  <a:txBody>
                    <a:bodyPr/>
                    <a:lstStyle/>
                    <a:p>
                      <a:pPr algn="ctr">
                        <a:lnSpc>
                          <a:spcPct val="107000"/>
                        </a:lnSpc>
                        <a:spcAft>
                          <a:spcPts val="0"/>
                        </a:spcAft>
                      </a:pPr>
                      <a:r>
                        <a:rPr lang="uk-UA" sz="1200" dirty="0">
                          <a:effectLst/>
                        </a:rPr>
                        <a:t>Код</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ct val="107000"/>
                        </a:lnSpc>
                        <a:spcAft>
                          <a:spcPts val="0"/>
                        </a:spcAft>
                      </a:pPr>
                      <a:r>
                        <a:rPr lang="uk-UA" sz="1200" dirty="0">
                          <a:effectLst/>
                        </a:rPr>
                        <a:t>Найменування спеціальності</a:t>
                      </a:r>
                      <a:br>
                        <a:rPr lang="uk-UA" sz="1200" dirty="0">
                          <a:effectLst/>
                        </a:rPr>
                      </a:br>
                      <a:r>
                        <a:rPr lang="uk-UA" sz="1200" dirty="0">
                          <a:effectLst/>
                        </a:rPr>
                        <a:t>(спеціалізації, предметної спеціальності)</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7">
                  <a:txBody>
                    <a:bodyPr/>
                    <a:lstStyle/>
                    <a:p>
                      <a:pPr algn="ctr">
                        <a:lnSpc>
                          <a:spcPct val="107000"/>
                        </a:lnSpc>
                        <a:spcAft>
                          <a:spcPts val="0"/>
                        </a:spcAft>
                      </a:pPr>
                      <a:r>
                        <a:rPr lang="uk-UA" sz="1200" dirty="0">
                          <a:effectLst/>
                        </a:rPr>
                        <a:t>Конкурсні предмети</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2953275114"/>
                  </a:ext>
                </a:extLst>
              </a:tr>
              <a:tr h="214384">
                <a:tc vMerge="1">
                  <a:txBody>
                    <a:bodyPr/>
                    <a:lstStyle/>
                    <a:p>
                      <a:endParaRPr lang="uk-UA"/>
                    </a:p>
                  </a:txBody>
                  <a:tcPr/>
                </a:tc>
                <a:tc vMerge="1">
                  <a:txBody>
                    <a:bodyPr/>
                    <a:lstStyle/>
                    <a:p>
                      <a:endParaRPr lang="uk-UA"/>
                    </a:p>
                  </a:txBody>
                  <a:tcPr/>
                </a:tc>
                <a:tc gridSpan="2">
                  <a:txBody>
                    <a:bodyPr/>
                    <a:lstStyle/>
                    <a:p>
                      <a:pPr algn="ctr">
                        <a:lnSpc>
                          <a:spcPct val="107000"/>
                        </a:lnSpc>
                        <a:spcAft>
                          <a:spcPts val="0"/>
                        </a:spcAft>
                      </a:pPr>
                      <a:r>
                        <a:rPr lang="uk-UA" sz="1200">
                          <a:effectLst/>
                        </a:rPr>
                        <a:t>основний блок</a:t>
                      </a:r>
                      <a:endParaRPr lang="uk-U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gridSpan="5">
                  <a:txBody>
                    <a:bodyPr/>
                    <a:lstStyle/>
                    <a:p>
                      <a:pPr algn="ctr">
                        <a:lnSpc>
                          <a:spcPct val="107000"/>
                        </a:lnSpc>
                        <a:spcAft>
                          <a:spcPts val="0"/>
                        </a:spcAft>
                      </a:pPr>
                      <a:r>
                        <a:rPr lang="uk-UA" sz="1200" dirty="0">
                          <a:effectLst/>
                        </a:rPr>
                        <a:t>додатковий блок</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 xmlns:a16="http://schemas.microsoft.com/office/drawing/2014/main" val="1642591261"/>
                  </a:ext>
                </a:extLst>
              </a:tr>
              <a:tr h="1062538">
                <a:tc vMerge="1">
                  <a:txBody>
                    <a:bodyPr/>
                    <a:lstStyle/>
                    <a:p>
                      <a:endParaRPr lang="uk-UA"/>
                    </a:p>
                  </a:txBody>
                  <a:tcPr/>
                </a:tc>
                <a:tc vMerge="1">
                  <a:txBody>
                    <a:bodyPr/>
                    <a:lstStyle/>
                    <a:p>
                      <a:endParaRPr lang="uk-UA"/>
                    </a:p>
                  </a:txBody>
                  <a:tcPr/>
                </a:tc>
                <a:tc>
                  <a:txBody>
                    <a:bodyPr/>
                    <a:lstStyle/>
                    <a:p>
                      <a:pPr algn="ctr">
                        <a:lnSpc>
                          <a:spcPct val="107000"/>
                        </a:lnSpc>
                        <a:spcAft>
                          <a:spcPts val="0"/>
                        </a:spcAft>
                      </a:pPr>
                      <a:r>
                        <a:rPr lang="uk-UA" sz="1200" dirty="0">
                          <a:effectLst/>
                        </a:rPr>
                        <a:t>перший</a:t>
                      </a:r>
                      <a:br>
                        <a:rPr lang="uk-UA" sz="1200" dirty="0">
                          <a:effectLst/>
                        </a:rPr>
                      </a:br>
                      <a:r>
                        <a:rPr lang="uk-UA" sz="1200" dirty="0">
                          <a:effectLst/>
                        </a:rPr>
                        <a:t>(українська мова)</a:t>
                      </a:r>
                      <a:br>
                        <a:rPr lang="uk-UA" sz="1200" dirty="0">
                          <a:effectLst/>
                        </a:rPr>
                      </a:br>
                      <a:r>
                        <a:rPr lang="uk-UA" sz="1200" dirty="0">
                          <a:effectLst/>
                        </a:rPr>
                        <a:t>(К1)</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другий</a:t>
                      </a:r>
                      <a:br>
                        <a:rPr lang="uk-UA" sz="1200" dirty="0">
                          <a:effectLst/>
                        </a:rPr>
                      </a:br>
                      <a:r>
                        <a:rPr lang="uk-UA" sz="1200" dirty="0">
                          <a:effectLst/>
                        </a:rPr>
                        <a:t>(математика)</a:t>
                      </a:r>
                    </a:p>
                    <a:p>
                      <a:pPr algn="ctr">
                        <a:lnSpc>
                          <a:spcPct val="107000"/>
                        </a:lnSpc>
                        <a:spcAft>
                          <a:spcPts val="0"/>
                        </a:spcAft>
                      </a:pPr>
                      <a:r>
                        <a:rPr lang="uk-UA" sz="1200" dirty="0">
                          <a:effectLst/>
                        </a:rPr>
                        <a:t>(К2)</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третій (історія України)</a:t>
                      </a:r>
                    </a:p>
                    <a:p>
                      <a:pPr algn="ctr">
                        <a:lnSpc>
                          <a:spcPct val="107000"/>
                        </a:lnSpc>
                        <a:spcAft>
                          <a:spcPts val="0"/>
                        </a:spcAft>
                      </a:pPr>
                      <a:r>
                        <a:rPr lang="uk-UA" sz="1200" dirty="0">
                          <a:effectLst/>
                        </a:rPr>
                        <a:t>(КЗ)</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третій</a:t>
                      </a:r>
                      <a:br>
                        <a:rPr lang="uk-UA" sz="1200" dirty="0">
                          <a:effectLst/>
                        </a:rPr>
                      </a:br>
                      <a:r>
                        <a:rPr lang="uk-UA" sz="1200" dirty="0">
                          <a:effectLst/>
                        </a:rPr>
                        <a:t>(іноземна</a:t>
                      </a:r>
                    </a:p>
                    <a:p>
                      <a:pPr algn="ctr">
                        <a:lnSpc>
                          <a:spcPct val="107000"/>
                        </a:lnSpc>
                        <a:spcAft>
                          <a:spcPts val="0"/>
                        </a:spcAft>
                      </a:pPr>
                      <a:r>
                        <a:rPr lang="uk-UA" sz="1200" dirty="0">
                          <a:effectLst/>
                        </a:rPr>
                        <a:t>мова)</a:t>
                      </a:r>
                      <a:br>
                        <a:rPr lang="uk-UA" sz="1200" dirty="0">
                          <a:effectLst/>
                        </a:rPr>
                      </a:br>
                      <a:r>
                        <a:rPr lang="uk-UA" sz="1200" dirty="0">
                          <a:effectLst/>
                        </a:rPr>
                        <a:t>(КЗ)</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третій (біологія)</a:t>
                      </a:r>
                    </a:p>
                    <a:p>
                      <a:pPr algn="ctr">
                        <a:lnSpc>
                          <a:spcPct val="107000"/>
                        </a:lnSpc>
                        <a:spcAft>
                          <a:spcPts val="0"/>
                        </a:spcAft>
                      </a:pPr>
                      <a:r>
                        <a:rPr lang="uk-UA" sz="1200" dirty="0">
                          <a:effectLst/>
                        </a:rPr>
                        <a:t>(КЗ)</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третій (фізика)</a:t>
                      </a:r>
                      <a:br>
                        <a:rPr lang="uk-UA" sz="1200" dirty="0">
                          <a:effectLst/>
                        </a:rPr>
                      </a:br>
                      <a:r>
                        <a:rPr lang="uk-UA" sz="1200" dirty="0">
                          <a:effectLst/>
                        </a:rPr>
                        <a:t>(КЗ)</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dirty="0">
                          <a:effectLst/>
                        </a:rPr>
                        <a:t>третій (хімія)</a:t>
                      </a:r>
                      <a:br>
                        <a:rPr lang="uk-UA" sz="1200" dirty="0">
                          <a:effectLst/>
                        </a:rPr>
                      </a:br>
                      <a:r>
                        <a:rPr lang="uk-UA" sz="1200" dirty="0">
                          <a:effectLst/>
                        </a:rPr>
                        <a:t>(КЗ)</a:t>
                      </a:r>
                      <a:endParaRPr lang="uk-U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70704694"/>
                  </a:ext>
                </a:extLst>
              </a:tr>
              <a:tr h="679417">
                <a:tc>
                  <a:txBody>
                    <a:bodyPr/>
                    <a:lstStyle/>
                    <a:p>
                      <a:pPr algn="ctr">
                        <a:lnSpc>
                          <a:spcPct val="107000"/>
                        </a:lnSpc>
                        <a:spcAft>
                          <a:spcPts val="0"/>
                        </a:spcAft>
                      </a:pPr>
                      <a:r>
                        <a:rPr lang="uk-UA" sz="1200" b="1" dirty="0">
                          <a:effectLst/>
                        </a:rPr>
                        <a:t>106</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Географія</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32381668"/>
                  </a:ext>
                </a:extLst>
              </a:tr>
              <a:tr h="542850">
                <a:tc>
                  <a:txBody>
                    <a:bodyPr/>
                    <a:lstStyle/>
                    <a:p>
                      <a:pPr algn="ctr">
                        <a:lnSpc>
                          <a:spcPct val="107000"/>
                        </a:lnSpc>
                        <a:spcAft>
                          <a:spcPts val="0"/>
                        </a:spcAft>
                      </a:pPr>
                      <a:r>
                        <a:rPr lang="uk-UA" sz="1200" b="1">
                          <a:effectLst/>
                        </a:rPr>
                        <a:t>176</a:t>
                      </a:r>
                      <a:endParaRPr lang="uk-U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a:effectLst/>
                        </a:rPr>
                        <a:t>Мікро- та наносистемна техніка</a:t>
                      </a:r>
                      <a:endParaRPr lang="uk-UA"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0,3</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0,2</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0,25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0,2</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0,5</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uk-UA" sz="1200" b="1" dirty="0">
                          <a:effectLst/>
                        </a:rPr>
                        <a:t>0,2</a:t>
                      </a:r>
                      <a:endParaRPr lang="uk-UA"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11" marR="55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75581356"/>
                  </a:ext>
                </a:extLst>
              </a:tr>
            </a:tbl>
          </a:graphicData>
        </a:graphic>
      </p:graphicFrame>
    </p:spTree>
    <p:extLst>
      <p:ext uri="{BB962C8B-B14F-4D97-AF65-F5344CB8AC3E}">
        <p14:creationId xmlns:p14="http://schemas.microsoft.com/office/powerpoint/2010/main" val="364253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498079" y="1711080"/>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317809" y="120552"/>
            <a:ext cx="7153836" cy="1963271"/>
          </a:xfrm>
          <a:prstGeom prst="rect">
            <a:avLst/>
          </a:prstGeom>
          <a:noFill/>
          <a:ln>
            <a:noFill/>
          </a:ln>
        </p:spPr>
        <p:txBody>
          <a:bodyPr spcFirstLastPara="1" wrap="square" lIns="91425" tIns="91425" rIns="91425" bIns="91425" anchor="t" anchorCtr="0">
            <a:noAutofit/>
          </a:bodyPr>
          <a:lstStyle/>
          <a:p>
            <a:pPr marL="0" algn="ctr">
              <a:buNone/>
            </a:pPr>
            <a:r>
              <a:rPr lang="uk-UA" sz="2800" b="1" dirty="0">
                <a:solidFill>
                  <a:srgbClr val="313B97"/>
                </a:solidFill>
                <a:latin typeface="Century Gothic" pitchFamily="34" charset="0"/>
              </a:rPr>
              <a:t>Приклад розрахунку конкурсного бала для спеціальності </a:t>
            </a:r>
          </a:p>
          <a:p>
            <a:pPr marL="0" algn="ctr">
              <a:buNone/>
            </a:pPr>
            <a:endParaRPr lang="uk-UA" sz="800" b="1" dirty="0">
              <a:solidFill>
                <a:srgbClr val="313B97"/>
              </a:solidFill>
              <a:latin typeface="Century Gothic" pitchFamily="34" charset="0"/>
            </a:endParaRPr>
          </a:p>
          <a:p>
            <a:pPr marL="0" algn="ctr">
              <a:buNone/>
            </a:pPr>
            <a:r>
              <a:rPr lang="uk-UA" sz="2700" b="1" i="1" dirty="0">
                <a:solidFill>
                  <a:srgbClr val="313B97"/>
                </a:solidFill>
                <a:latin typeface="Century Gothic" pitchFamily="34" charset="0"/>
              </a:rPr>
              <a:t>176 </a:t>
            </a:r>
            <a:r>
              <a:rPr lang="en-US" sz="2700" b="1" i="1" dirty="0">
                <a:solidFill>
                  <a:srgbClr val="313B97"/>
                </a:solidFill>
                <a:latin typeface="Century Gothic" pitchFamily="34" charset="0"/>
              </a:rPr>
              <a:t>“</a:t>
            </a:r>
            <a:r>
              <a:rPr lang="uk-UA" sz="2700" b="1" i="1" dirty="0">
                <a:solidFill>
                  <a:srgbClr val="313B97"/>
                </a:solidFill>
                <a:latin typeface="Century Gothic" pitchFamily="34" charset="0"/>
              </a:rPr>
              <a:t>Мікро- та </a:t>
            </a:r>
            <a:r>
              <a:rPr lang="uk-UA" sz="2700" b="1" i="1" dirty="0" err="1">
                <a:solidFill>
                  <a:srgbClr val="313B97"/>
                </a:solidFill>
                <a:latin typeface="Century Gothic" pitchFamily="34" charset="0"/>
              </a:rPr>
              <a:t>наносистемна</a:t>
            </a:r>
            <a:r>
              <a:rPr lang="uk-UA" sz="2700" b="1" i="1" dirty="0">
                <a:solidFill>
                  <a:srgbClr val="313B97"/>
                </a:solidFill>
                <a:latin typeface="Century Gothic" pitchFamily="34" charset="0"/>
              </a:rPr>
              <a:t> техніка</a:t>
            </a:r>
            <a:r>
              <a:rPr lang="en-US" sz="2700" b="1" i="1" dirty="0">
                <a:solidFill>
                  <a:srgbClr val="313B97"/>
                </a:solidFill>
                <a:latin typeface="Century Gothic" pitchFamily="34" charset="0"/>
              </a:rPr>
              <a:t>” </a:t>
            </a: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559379" y="1824551"/>
            <a:ext cx="7211641" cy="4443902"/>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pPr marL="514350" indent="-514350"/>
            <a:r>
              <a:rPr lang="uk-UA" altLang="ko-KR" sz="1800" b="1" dirty="0">
                <a:solidFill>
                  <a:srgbClr val="1C1C4C"/>
                </a:solidFill>
              </a:rPr>
              <a:t>	Результати 			НМТ	</a:t>
            </a:r>
            <a:r>
              <a:rPr lang="uk-UA" altLang="ko-KR" sz="1800" b="1" dirty="0" err="1">
                <a:solidFill>
                  <a:srgbClr val="1C1C4C"/>
                </a:solidFill>
              </a:rPr>
              <a:t>коеф</a:t>
            </a:r>
            <a:endParaRPr lang="uk-UA" altLang="ko-KR" sz="1800" b="1" dirty="0">
              <a:solidFill>
                <a:srgbClr val="1C1C4C"/>
              </a:solidFill>
            </a:endParaRPr>
          </a:p>
          <a:p>
            <a:pPr marL="514350" indent="-514350">
              <a:buAutoNum type="arabicPeriod"/>
            </a:pPr>
            <a:r>
              <a:rPr lang="uk-UA" altLang="ko-KR" sz="1800" dirty="0">
                <a:solidFill>
                  <a:srgbClr val="1C1C4C"/>
                </a:solidFill>
              </a:rPr>
              <a:t>Українська мова		 	190	0,3</a:t>
            </a:r>
          </a:p>
          <a:p>
            <a:pPr marL="514350" indent="-514350">
              <a:buAutoNum type="arabicPeriod"/>
            </a:pPr>
            <a:r>
              <a:rPr lang="uk-UA" altLang="ko-KR" sz="1800" dirty="0">
                <a:solidFill>
                  <a:srgbClr val="1C1C4C"/>
                </a:solidFill>
              </a:rPr>
              <a:t>Математика 			180	0,5</a:t>
            </a:r>
          </a:p>
          <a:p>
            <a:pPr marL="514350" indent="-514350">
              <a:buAutoNum type="arabicPeriod"/>
            </a:pPr>
            <a:r>
              <a:rPr lang="uk-UA" altLang="ko-KR" sz="1800" dirty="0">
                <a:solidFill>
                  <a:srgbClr val="00B050"/>
                </a:solidFill>
              </a:rPr>
              <a:t>Історія України			190	0,2</a:t>
            </a:r>
          </a:p>
          <a:p>
            <a:pPr marL="514350" indent="-514350">
              <a:buAutoNum type="arabicPeriod"/>
            </a:pPr>
            <a:r>
              <a:rPr lang="uk-UA" altLang="ko-KR" sz="1800" dirty="0">
                <a:solidFill>
                  <a:srgbClr val="00B0F0"/>
                </a:solidFill>
              </a:rPr>
              <a:t>Іноземна мова 			190 	0,25</a:t>
            </a:r>
          </a:p>
          <a:p>
            <a:pPr marL="514350" indent="-514350">
              <a:buAutoNum type="arabicPeriod"/>
            </a:pPr>
            <a:r>
              <a:rPr lang="uk-UA" altLang="ko-KR" sz="1800" dirty="0">
                <a:solidFill>
                  <a:srgbClr val="1C1C4C"/>
                </a:solidFill>
              </a:rPr>
              <a:t>Біологія 				180	0,2</a:t>
            </a:r>
          </a:p>
          <a:p>
            <a:pPr marL="514350" indent="-514350">
              <a:buFont typeface="Arial"/>
              <a:buAutoNum type="arabicPeriod"/>
            </a:pPr>
            <a:r>
              <a:rPr lang="uk-UA" altLang="ko-KR" sz="1800" dirty="0">
                <a:solidFill>
                  <a:srgbClr val="FF0000"/>
                </a:solidFill>
              </a:rPr>
              <a:t>Фізика				190	0,5</a:t>
            </a:r>
          </a:p>
          <a:p>
            <a:pPr marL="514350" indent="-514350">
              <a:buFont typeface="Arial"/>
              <a:buAutoNum type="arabicPeriod"/>
            </a:pPr>
            <a:r>
              <a:rPr lang="uk-UA" altLang="ko-KR" sz="1800" dirty="0">
                <a:solidFill>
                  <a:srgbClr val="1C1C4C"/>
                </a:solidFill>
              </a:rPr>
              <a:t>Хімія				190	0,2</a:t>
            </a:r>
          </a:p>
          <a:p>
            <a:pPr marL="514350" indent="-514350" algn="ctr"/>
            <a:endParaRPr lang="uk-UA" altLang="ko-KR" sz="2000" dirty="0">
              <a:solidFill>
                <a:srgbClr val="00B050"/>
              </a:solidFill>
            </a:endParaRPr>
          </a:p>
          <a:p>
            <a:pPr marL="514350" indent="-514350" algn="ctr"/>
            <a:r>
              <a:rPr lang="uk-UA" altLang="ko-KR" sz="2000" dirty="0">
                <a:solidFill>
                  <a:srgbClr val="00B050"/>
                </a:solidFill>
              </a:rPr>
              <a:t>КБ = (180*0,3+180*0,5+</a:t>
            </a:r>
            <a:r>
              <a:rPr lang="uk-UA" altLang="ko-KR" sz="2000" u="sng" dirty="0">
                <a:solidFill>
                  <a:srgbClr val="00B050"/>
                </a:solidFill>
              </a:rPr>
              <a:t>190</a:t>
            </a:r>
            <a:r>
              <a:rPr lang="uk-UA" altLang="ko-KR" sz="2000" dirty="0">
                <a:solidFill>
                  <a:srgbClr val="00B050"/>
                </a:solidFill>
              </a:rPr>
              <a:t>*0,2)/ (0,3+0,5+0,2) = </a:t>
            </a:r>
            <a:r>
              <a:rPr lang="uk-UA" altLang="ko-KR" sz="2000" b="1" dirty="0" smtClean="0">
                <a:solidFill>
                  <a:srgbClr val="00B050"/>
                </a:solidFill>
              </a:rPr>
              <a:t>182</a:t>
            </a:r>
            <a:endParaRPr lang="uk-UA" altLang="ko-KR" sz="2000" b="1" dirty="0">
              <a:solidFill>
                <a:srgbClr val="00B050"/>
              </a:solidFill>
            </a:endParaRPr>
          </a:p>
          <a:p>
            <a:pPr marL="514350" indent="-514350" algn="ctr"/>
            <a:endParaRPr lang="uk-UA" altLang="ko-KR" sz="2000" dirty="0">
              <a:solidFill>
                <a:srgbClr val="00B050"/>
              </a:solidFill>
            </a:endParaRPr>
          </a:p>
          <a:p>
            <a:pPr marL="514350" indent="-514350" algn="ctr"/>
            <a:r>
              <a:rPr lang="uk-UA" altLang="ko-KR" sz="2000" dirty="0">
                <a:solidFill>
                  <a:srgbClr val="00B0F0"/>
                </a:solidFill>
              </a:rPr>
              <a:t>КБ = (180*0,3+180*0,5+</a:t>
            </a:r>
            <a:r>
              <a:rPr lang="uk-UA" altLang="ko-KR" sz="2000" u="sng" dirty="0">
                <a:solidFill>
                  <a:srgbClr val="00B0F0"/>
                </a:solidFill>
              </a:rPr>
              <a:t>190</a:t>
            </a:r>
            <a:r>
              <a:rPr lang="uk-UA" altLang="ko-KR" sz="2000" dirty="0">
                <a:solidFill>
                  <a:srgbClr val="00B0F0"/>
                </a:solidFill>
              </a:rPr>
              <a:t>*0,25)/ (0,3+0,5+0,25) = </a:t>
            </a:r>
            <a:r>
              <a:rPr lang="uk-UA" altLang="ko-KR" sz="2000" b="1" dirty="0" smtClean="0">
                <a:solidFill>
                  <a:srgbClr val="00B0F0"/>
                </a:solidFill>
              </a:rPr>
              <a:t>182,38</a:t>
            </a:r>
            <a:endParaRPr lang="uk-UA" altLang="ko-KR" sz="2000" b="1" dirty="0">
              <a:solidFill>
                <a:srgbClr val="00B0F0"/>
              </a:solidFill>
            </a:endParaRPr>
          </a:p>
          <a:p>
            <a:pPr marL="514350" indent="-514350" algn="ctr"/>
            <a:endParaRPr lang="uk-UA" altLang="ko-KR" sz="2000" dirty="0">
              <a:solidFill>
                <a:srgbClr val="00B050"/>
              </a:solidFill>
            </a:endParaRPr>
          </a:p>
          <a:p>
            <a:pPr marL="514350" indent="-514350" algn="ctr"/>
            <a:r>
              <a:rPr lang="uk-UA" altLang="ko-KR" sz="2000" dirty="0">
                <a:solidFill>
                  <a:srgbClr val="FF0000"/>
                </a:solidFill>
              </a:rPr>
              <a:t>КБ = (180*0,3+180*0,5+</a:t>
            </a:r>
            <a:r>
              <a:rPr lang="uk-UA" altLang="ko-KR" sz="2000" u="sng" dirty="0">
                <a:solidFill>
                  <a:srgbClr val="FF0000"/>
                </a:solidFill>
              </a:rPr>
              <a:t>190</a:t>
            </a:r>
            <a:r>
              <a:rPr lang="uk-UA" altLang="ko-KR" sz="2000" dirty="0">
                <a:solidFill>
                  <a:srgbClr val="FF0000"/>
                </a:solidFill>
              </a:rPr>
              <a:t>*0,5)/ (0,3+0,5+0,5) = </a:t>
            </a:r>
            <a:r>
              <a:rPr lang="uk-UA" altLang="ko-KR" sz="2000" b="1" dirty="0">
                <a:solidFill>
                  <a:srgbClr val="FF0000"/>
                </a:solidFill>
              </a:rPr>
              <a:t>183,846</a:t>
            </a:r>
          </a:p>
          <a:p>
            <a:pPr marL="514350" indent="-514350" algn="ctr"/>
            <a:endParaRPr lang="uk-UA" altLang="ko-KR" sz="2000" dirty="0">
              <a:solidFill>
                <a:srgbClr val="00B050"/>
              </a:solidFill>
            </a:endParaRPr>
          </a:p>
          <a:p>
            <a:pPr marL="514350" indent="-514350"/>
            <a:endParaRPr lang="uk-UA" altLang="ko-KR" sz="900" dirty="0"/>
          </a:p>
        </p:txBody>
      </p:sp>
    </p:spTree>
    <p:extLst>
      <p:ext uri="{BB962C8B-B14F-4D97-AF65-F5344CB8AC3E}">
        <p14:creationId xmlns:p14="http://schemas.microsoft.com/office/powerpoint/2010/main" val="64523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30191" y="1745012"/>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763345" y="290714"/>
            <a:ext cx="7109011" cy="507572"/>
          </a:xfrm>
          <a:prstGeom prst="rect">
            <a:avLst/>
          </a:prstGeom>
          <a:noFill/>
          <a:ln>
            <a:noFill/>
          </a:ln>
        </p:spPr>
        <p:txBody>
          <a:bodyPr spcFirstLastPara="1" wrap="square" lIns="91425" tIns="91425" rIns="91425" bIns="91425" anchor="t" anchorCtr="0">
            <a:noAutofit/>
          </a:bodyPr>
          <a:lstStyle/>
          <a:p>
            <a:pPr algn="ctr"/>
            <a:r>
              <a:rPr lang="uk-UA" sz="3000" b="1" dirty="0">
                <a:solidFill>
                  <a:srgbClr val="313B97"/>
                </a:solidFill>
                <a:latin typeface="Century Gothic" pitchFamily="34" charset="0"/>
              </a:rPr>
              <a:t>Конкурсний бал розраховується:</a:t>
            </a:r>
            <a:r>
              <a:rPr lang="en-US" sz="3000" b="1" dirty="0">
                <a:solidFill>
                  <a:srgbClr val="313B97"/>
                </a:solidFill>
                <a:latin typeface="Century Gothic" pitchFamily="34" charset="0"/>
              </a:rPr>
              <a:t> </a:t>
            </a:r>
          </a:p>
          <a:p>
            <a:pPr algn="ctr"/>
            <a:endParaRPr lang="en-US" sz="600" b="1" dirty="0">
              <a:solidFill>
                <a:srgbClr val="313B97"/>
              </a:solidFill>
              <a:latin typeface="Century Gothic" pitchFamily="34" charset="0"/>
            </a:endParaRPr>
          </a:p>
          <a:p>
            <a:pPr algn="ctr"/>
            <a:r>
              <a:rPr lang="uk-UA" sz="1600" b="1" dirty="0">
                <a:solidFill>
                  <a:srgbClr val="1C1C4C"/>
                </a:solidFill>
              </a:rPr>
              <a:t>2) </a:t>
            </a:r>
            <a:r>
              <a:rPr lang="uk-UA" altLang="ja-JP" sz="1600" b="1" dirty="0">
                <a:solidFill>
                  <a:srgbClr val="1C1C4C"/>
                </a:solidFill>
              </a:rPr>
              <a:t>для конкурсного відбору на навчання для здобуття </a:t>
            </a:r>
            <a:r>
              <a:rPr lang="uk-UA" sz="1600" b="1" dirty="0">
                <a:solidFill>
                  <a:srgbClr val="1C1C4C"/>
                </a:solidFill>
              </a:rPr>
              <a:t>ступеня бакалавра </a:t>
            </a:r>
            <a:r>
              <a:rPr lang="uk-UA" altLang="ja-JP" sz="1600" b="1" dirty="0">
                <a:solidFill>
                  <a:srgbClr val="1C1C4C"/>
                </a:solidFill>
              </a:rPr>
              <a:t>на основі НРК</a:t>
            </a:r>
            <a:r>
              <a:rPr lang="uk-UA" sz="1600" b="1" dirty="0">
                <a:solidFill>
                  <a:srgbClr val="1C1C4C"/>
                </a:solidFill>
              </a:rPr>
              <a:t>5 </a:t>
            </a:r>
            <a:r>
              <a:rPr lang="uk-UA" altLang="ja-JP" sz="1600" b="1" dirty="0">
                <a:solidFill>
                  <a:srgbClr val="1C1C4C"/>
                </a:solidFill>
              </a:rPr>
              <a:t>за результатами ЗНО</a:t>
            </a:r>
            <a:r>
              <a:rPr lang="uk-UA" sz="1600" b="1" dirty="0">
                <a:solidFill>
                  <a:srgbClr val="1C1C4C"/>
                </a:solidFill>
              </a:rPr>
              <a:t> 2020-2021 </a:t>
            </a:r>
            <a:r>
              <a:rPr lang="uk-UA" altLang="ja-JP" sz="1600" b="1" dirty="0">
                <a:solidFill>
                  <a:srgbClr val="1C1C4C"/>
                </a:solidFill>
              </a:rPr>
              <a:t>років з двох предметів</a:t>
            </a:r>
            <a:endParaRPr lang="uk-UA" sz="1600" b="1" dirty="0">
              <a:solidFill>
                <a:srgbClr val="1C1C4C"/>
              </a:solidFill>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564952" y="1888958"/>
            <a:ext cx="7375316" cy="3513221"/>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1763345" y="2105494"/>
            <a:ext cx="7176923" cy="3170099"/>
          </a:xfrm>
          <a:prstGeom prst="rect">
            <a:avLst/>
          </a:prstGeom>
          <a:noFill/>
        </p:spPr>
        <p:txBody>
          <a:bodyPr wrap="square" rtlCol="0">
            <a:spAutoFit/>
          </a:bodyPr>
          <a:lstStyle/>
          <a:p>
            <a:pPr marL="0" algn="ctr"/>
            <a:r>
              <a:rPr lang="uk-UA" sz="2200" b="1" dirty="0">
                <a:solidFill>
                  <a:srgbClr val="1C1C4C"/>
                </a:solidFill>
              </a:rPr>
              <a:t>КБ = </a:t>
            </a:r>
            <a:r>
              <a:rPr lang="ru-RU" sz="2200" b="1" dirty="0">
                <a:solidFill>
                  <a:srgbClr val="1C1C4C"/>
                </a:solidFill>
              </a:rPr>
              <a:t>(К1*П1 + К2*П2) / (К1+К2),</a:t>
            </a:r>
          </a:p>
          <a:p>
            <a:pPr marL="0" algn="ctr"/>
            <a:endParaRPr lang="ru-RU" sz="800" dirty="0">
              <a:solidFill>
                <a:srgbClr val="1C1C4C"/>
              </a:solidFill>
            </a:endParaRPr>
          </a:p>
          <a:p>
            <a:pPr marL="0"/>
            <a:r>
              <a:rPr lang="uk-UA" sz="2000" dirty="0">
                <a:solidFill>
                  <a:srgbClr val="1C1C4C"/>
                </a:solidFill>
              </a:rPr>
              <a:t>де</a:t>
            </a:r>
            <a:endParaRPr lang="en-US" sz="2000" dirty="0">
              <a:solidFill>
                <a:srgbClr val="1C1C4C"/>
              </a:solidFill>
            </a:endParaRPr>
          </a:p>
          <a:p>
            <a:pPr marL="0" algn="just"/>
            <a:endParaRPr lang="en-US" sz="800" dirty="0">
              <a:solidFill>
                <a:srgbClr val="1C1C4C"/>
              </a:solidFill>
            </a:endParaRPr>
          </a:p>
          <a:p>
            <a:pPr marL="0"/>
            <a:r>
              <a:rPr lang="uk-UA" sz="1800" b="1" dirty="0">
                <a:solidFill>
                  <a:srgbClr val="1C1C4C"/>
                </a:solidFill>
              </a:rPr>
              <a:t>П1, П2 </a:t>
            </a:r>
            <a:r>
              <a:rPr lang="uk-UA" sz="1800" dirty="0">
                <a:solidFill>
                  <a:srgbClr val="1C1C4C"/>
                </a:solidFill>
              </a:rPr>
              <a:t>– оцінки </a:t>
            </a:r>
            <a:r>
              <a:rPr lang="uk-UA" altLang="ja-JP" sz="1800" dirty="0">
                <a:solidFill>
                  <a:srgbClr val="1C1C4C"/>
                </a:solidFill>
              </a:rPr>
              <a:t>з першого</a:t>
            </a:r>
            <a:r>
              <a:rPr lang="uk-UA" sz="1800" dirty="0">
                <a:solidFill>
                  <a:srgbClr val="1C1C4C"/>
                </a:solidFill>
              </a:rPr>
              <a:t> (</a:t>
            </a:r>
            <a:r>
              <a:rPr lang="uk-UA" altLang="ja-JP" sz="1800" dirty="0">
                <a:solidFill>
                  <a:srgbClr val="1C1C4C"/>
                </a:solidFill>
              </a:rPr>
              <a:t>українська мова</a:t>
            </a:r>
            <a:r>
              <a:rPr lang="uk-UA" sz="1800" dirty="0">
                <a:solidFill>
                  <a:srgbClr val="1C1C4C"/>
                </a:solidFill>
              </a:rPr>
              <a:t>/</a:t>
            </a:r>
            <a:r>
              <a:rPr lang="uk-UA" altLang="ja-JP" sz="1800" dirty="0">
                <a:solidFill>
                  <a:srgbClr val="1C1C4C"/>
                </a:solidFill>
              </a:rPr>
              <a:t>українська мова і література</a:t>
            </a:r>
            <a:r>
              <a:rPr lang="uk-UA" sz="1800" dirty="0">
                <a:solidFill>
                  <a:srgbClr val="1C1C4C"/>
                </a:solidFill>
              </a:rPr>
              <a:t>) </a:t>
            </a:r>
            <a:r>
              <a:rPr lang="uk-UA" altLang="ja-JP" sz="1800" dirty="0">
                <a:solidFill>
                  <a:srgbClr val="1C1C4C"/>
                </a:solidFill>
              </a:rPr>
              <a:t>та другого</a:t>
            </a:r>
            <a:r>
              <a:rPr lang="uk-UA" sz="1800" dirty="0">
                <a:solidFill>
                  <a:srgbClr val="1C1C4C"/>
                </a:solidFill>
              </a:rPr>
              <a:t> (</a:t>
            </a:r>
            <a:r>
              <a:rPr lang="uk-UA" altLang="ja-JP" sz="1800" dirty="0">
                <a:solidFill>
                  <a:srgbClr val="1C1C4C"/>
                </a:solidFill>
              </a:rPr>
              <a:t>математика</a:t>
            </a:r>
            <a:r>
              <a:rPr lang="uk-UA" sz="1800" dirty="0">
                <a:solidFill>
                  <a:srgbClr val="1C1C4C"/>
                </a:solidFill>
              </a:rPr>
              <a:t>, </a:t>
            </a:r>
            <a:r>
              <a:rPr lang="uk-UA" altLang="ja-JP" sz="1800" dirty="0">
                <a:solidFill>
                  <a:srgbClr val="1C1C4C"/>
                </a:solidFill>
              </a:rPr>
              <a:t>або історія України</a:t>
            </a:r>
            <a:r>
              <a:rPr lang="uk-UA" sz="1800" dirty="0">
                <a:solidFill>
                  <a:srgbClr val="1C1C4C"/>
                </a:solidFill>
              </a:rPr>
              <a:t>, </a:t>
            </a:r>
            <a:r>
              <a:rPr lang="uk-UA" altLang="ja-JP" sz="1800" dirty="0">
                <a:solidFill>
                  <a:srgbClr val="1C1C4C"/>
                </a:solidFill>
              </a:rPr>
              <a:t>або іноземна мова</a:t>
            </a:r>
            <a:r>
              <a:rPr lang="uk-UA" sz="1800" dirty="0">
                <a:solidFill>
                  <a:srgbClr val="1C1C4C"/>
                </a:solidFill>
              </a:rPr>
              <a:t>, </a:t>
            </a:r>
            <a:r>
              <a:rPr lang="uk-UA" altLang="ja-JP" sz="1800" dirty="0">
                <a:solidFill>
                  <a:srgbClr val="1C1C4C"/>
                </a:solidFill>
              </a:rPr>
              <a:t>або біологія</a:t>
            </a:r>
            <a:r>
              <a:rPr lang="uk-UA" sz="1800" dirty="0">
                <a:solidFill>
                  <a:srgbClr val="1C1C4C"/>
                </a:solidFill>
              </a:rPr>
              <a:t>, </a:t>
            </a:r>
            <a:r>
              <a:rPr lang="uk-UA" altLang="ja-JP" sz="1800" dirty="0">
                <a:solidFill>
                  <a:srgbClr val="1C1C4C"/>
                </a:solidFill>
              </a:rPr>
              <a:t>або фізика</a:t>
            </a:r>
            <a:r>
              <a:rPr lang="uk-UA" sz="1800" dirty="0">
                <a:solidFill>
                  <a:srgbClr val="1C1C4C"/>
                </a:solidFill>
              </a:rPr>
              <a:t>, </a:t>
            </a:r>
            <a:r>
              <a:rPr lang="uk-UA" altLang="ja-JP" sz="1800" dirty="0">
                <a:solidFill>
                  <a:srgbClr val="1C1C4C"/>
                </a:solidFill>
              </a:rPr>
              <a:t>або хімія</a:t>
            </a:r>
            <a:r>
              <a:rPr lang="uk-UA" sz="1800" dirty="0">
                <a:solidFill>
                  <a:srgbClr val="1C1C4C"/>
                </a:solidFill>
              </a:rPr>
              <a:t>, </a:t>
            </a:r>
            <a:r>
              <a:rPr lang="uk-UA" altLang="ja-JP" sz="1800" dirty="0">
                <a:solidFill>
                  <a:srgbClr val="1C1C4C"/>
                </a:solidFill>
              </a:rPr>
              <a:t>або географія</a:t>
            </a:r>
            <a:r>
              <a:rPr lang="uk-UA" sz="1800" dirty="0">
                <a:solidFill>
                  <a:srgbClr val="1C1C4C"/>
                </a:solidFill>
              </a:rPr>
              <a:t>) </a:t>
            </a:r>
            <a:r>
              <a:rPr lang="uk-UA" altLang="ja-JP" sz="1800" dirty="0">
                <a:solidFill>
                  <a:srgbClr val="1C1C4C"/>
                </a:solidFill>
              </a:rPr>
              <a:t>предметів </a:t>
            </a:r>
          </a:p>
          <a:p>
            <a:pPr marL="0"/>
            <a:endParaRPr lang="uk-UA" dirty="0"/>
          </a:p>
          <a:p>
            <a:pPr marL="0"/>
            <a:r>
              <a:rPr lang="uk-UA" dirty="0"/>
              <a:t>Вагові коефіцієнти (К1, К2) оцінок предметів для кожної спеціальності (спеціалізації, предметної спеціальності) у визначеній в Правилах прийому до Університету (</a:t>
            </a:r>
            <a:r>
              <a:rPr lang="uk-UA" b="1" dirty="0"/>
              <a:t>Додаток 2)</a:t>
            </a:r>
            <a:r>
              <a:rPr lang="uk-UA" dirty="0"/>
              <a:t>. Ваговий коефіцієнт для оцінки з географії дорівнює ваговому коефіцієнту оцінки з історії України</a:t>
            </a:r>
            <a:endParaRPr lang="en-US" sz="1800" dirty="0">
              <a:solidFill>
                <a:srgbClr val="1C1C4C"/>
              </a:solidFill>
            </a:endParaRPr>
          </a:p>
        </p:txBody>
      </p:sp>
    </p:spTree>
    <p:extLst>
      <p:ext uri="{BB962C8B-B14F-4D97-AF65-F5344CB8AC3E}">
        <p14:creationId xmlns:p14="http://schemas.microsoft.com/office/powerpoint/2010/main" val="649784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00651" y="2063847"/>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317417" y="222664"/>
            <a:ext cx="7680829" cy="1261329"/>
          </a:xfrm>
          <a:prstGeom prst="rect">
            <a:avLst/>
          </a:prstGeom>
          <a:noFill/>
          <a:ln>
            <a:noFill/>
          </a:ln>
        </p:spPr>
        <p:txBody>
          <a:bodyPr spcFirstLastPara="1" wrap="square" lIns="91425" tIns="91425" rIns="91425" bIns="91425" anchor="t" anchorCtr="0">
            <a:noAutofit/>
          </a:bodyPr>
          <a:lstStyle/>
          <a:p>
            <a:pPr algn="ctr"/>
            <a:r>
              <a:rPr lang="uk-UA" sz="3000" b="1" dirty="0">
                <a:solidFill>
                  <a:srgbClr val="313B97"/>
                </a:solidFill>
                <a:latin typeface="Century Gothic" pitchFamily="34" charset="0"/>
              </a:rPr>
              <a:t>Конкурсний бал розраховується:</a:t>
            </a:r>
            <a:r>
              <a:rPr lang="en-US" sz="3000" b="1" dirty="0">
                <a:solidFill>
                  <a:srgbClr val="313B97"/>
                </a:solidFill>
                <a:latin typeface="Century Gothic" pitchFamily="34" charset="0"/>
              </a:rPr>
              <a:t> </a:t>
            </a:r>
          </a:p>
          <a:p>
            <a:pPr algn="ctr"/>
            <a:endParaRPr lang="en-US" sz="600" b="1" dirty="0">
              <a:solidFill>
                <a:srgbClr val="313B97"/>
              </a:solidFill>
              <a:latin typeface="Century Gothic" pitchFamily="34" charset="0"/>
            </a:endParaRPr>
          </a:p>
          <a:p>
            <a:pPr algn="ctr"/>
            <a:r>
              <a:rPr lang="uk-UA" sz="1600" b="1" dirty="0">
                <a:solidFill>
                  <a:srgbClr val="1C1C4C"/>
                </a:solidFill>
              </a:rPr>
              <a:t>3) для вступу на навчання для здобуття ступеня магістра за галузями знань 05 «Соціальні та поведінкові науки», 06 «Журналістика», </a:t>
            </a:r>
            <a:br>
              <a:rPr lang="uk-UA" sz="1600" b="1" dirty="0">
                <a:solidFill>
                  <a:srgbClr val="1C1C4C"/>
                </a:solidFill>
              </a:rPr>
            </a:br>
            <a:r>
              <a:rPr lang="uk-UA" sz="1600" b="1" dirty="0">
                <a:solidFill>
                  <a:srgbClr val="1C1C4C"/>
                </a:solidFill>
              </a:rPr>
              <a:t>07 «Управління та адміністрування», 08 «Право», 28  «Публічне управління та адміністрування», 29 «Міжнародні відносини» </a:t>
            </a:r>
            <a:endParaRPr lang="uk-UA" sz="1600" b="1" dirty="0">
              <a:solidFill>
                <a:srgbClr val="1C1C4C"/>
              </a:solidFill>
              <a:latin typeface="Century Gothic" pitchFamily="34" charset="0"/>
            </a:endParaRP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grpSp>
        <p:nvGrpSpPr>
          <p:cNvPr id="3" name="Групувати 2"/>
          <p:cNvGrpSpPr/>
          <p:nvPr/>
        </p:nvGrpSpPr>
        <p:grpSpPr>
          <a:xfrm>
            <a:off x="1600651" y="2322287"/>
            <a:ext cx="7129925" cy="2706914"/>
            <a:chOff x="1422400" y="2307772"/>
            <a:chExt cx="7129925" cy="2706914"/>
          </a:xfrm>
        </p:grpSpPr>
        <p:sp>
          <p:nvSpPr>
            <p:cNvPr id="22" name="Rounded Rectangle 4">
              <a:extLst>
                <a:ext uri="{FF2B5EF4-FFF2-40B4-BE49-F238E27FC236}">
                  <a16:creationId xmlns="" xmlns:a16="http://schemas.microsoft.com/office/drawing/2014/main" id="{3C1945F9-EC1A-4DC6-94BC-B32747B005FE}"/>
                </a:ext>
              </a:extLst>
            </p:cNvPr>
            <p:cNvSpPr/>
            <p:nvPr/>
          </p:nvSpPr>
          <p:spPr>
            <a:xfrm>
              <a:off x="1422400" y="2307772"/>
              <a:ext cx="7129925" cy="2706914"/>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 name="Прямокутник 1"/>
            <p:cNvSpPr/>
            <p:nvPr/>
          </p:nvSpPr>
          <p:spPr>
            <a:xfrm>
              <a:off x="1422401" y="2647052"/>
              <a:ext cx="7019362" cy="430887"/>
            </a:xfrm>
            <a:prstGeom prst="rect">
              <a:avLst/>
            </a:prstGeom>
          </p:spPr>
          <p:txBody>
            <a:bodyPr wrap="square">
              <a:spAutoFit/>
            </a:bodyPr>
            <a:lstStyle/>
            <a:p>
              <a:pPr algn="ctr">
                <a:buNone/>
              </a:pPr>
              <a:r>
                <a:rPr lang="uk-UA" sz="2200" b="1" dirty="0"/>
                <a:t>Конкурсний бал (КБ) = 0,2*П1 + </a:t>
              </a:r>
              <a:r>
                <a:rPr lang="ru-RU" sz="2200" b="1" dirty="0"/>
                <a:t>0,2*</a:t>
              </a:r>
              <a:r>
                <a:rPr lang="uk-UA" sz="2200" b="1" dirty="0"/>
                <a:t>П2 + </a:t>
              </a:r>
              <a:r>
                <a:rPr lang="ru-RU" sz="2200" b="1" dirty="0"/>
                <a:t>0,6*</a:t>
              </a:r>
              <a:r>
                <a:rPr lang="uk-UA" sz="2200" b="1" dirty="0"/>
                <a:t>П3 </a:t>
              </a:r>
            </a:p>
          </p:txBody>
        </p:sp>
        <p:sp>
          <p:nvSpPr>
            <p:cNvPr id="8" name="Прямокутник 7"/>
            <p:cNvSpPr/>
            <p:nvPr/>
          </p:nvSpPr>
          <p:spPr>
            <a:xfrm>
              <a:off x="1532962" y="3238279"/>
              <a:ext cx="6908800" cy="1631216"/>
            </a:xfrm>
            <a:prstGeom prst="rect">
              <a:avLst/>
            </a:prstGeom>
          </p:spPr>
          <p:txBody>
            <a:bodyPr wrap="square">
              <a:spAutoFit/>
            </a:bodyPr>
            <a:lstStyle/>
            <a:p>
              <a:pPr marL="625475" indent="-625475" algn="just">
                <a:spcBef>
                  <a:spcPts val="600"/>
                </a:spcBef>
                <a:spcAft>
                  <a:spcPts val="600"/>
                </a:spcAft>
                <a:buNone/>
              </a:pPr>
              <a:r>
                <a:rPr lang="uk-UA" sz="2000" dirty="0"/>
                <a:t>П1 – оцінка тесту загальної навчальної компетентності;</a:t>
              </a:r>
            </a:p>
            <a:p>
              <a:pPr marL="625475" indent="-625475" algn="just">
                <a:spcBef>
                  <a:spcPts val="600"/>
                </a:spcBef>
                <a:spcAft>
                  <a:spcPts val="600"/>
                </a:spcAft>
                <a:buNone/>
              </a:pPr>
              <a:r>
                <a:rPr lang="uk-UA" sz="2000" dirty="0"/>
                <a:t>П2 – оцінка тесту з іноземної мови ЄВІ</a:t>
              </a:r>
            </a:p>
            <a:p>
              <a:pPr marL="625475" indent="-625475" algn="just">
                <a:spcBef>
                  <a:spcPts val="600"/>
                </a:spcBef>
                <a:spcAft>
                  <a:spcPts val="600"/>
                </a:spcAft>
                <a:buNone/>
              </a:pPr>
              <a:r>
                <a:rPr lang="uk-UA" sz="2000" dirty="0"/>
                <a:t>П3 – оцінка тесту ЄФВВ (оцінка фахового іспиту в передбачених Правилами прийому випадках).</a:t>
              </a:r>
            </a:p>
          </p:txBody>
        </p:sp>
      </p:grpSp>
    </p:spTree>
    <p:extLst>
      <p:ext uri="{BB962C8B-B14F-4D97-AF65-F5344CB8AC3E}">
        <p14:creationId xmlns:p14="http://schemas.microsoft.com/office/powerpoint/2010/main" val="261607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4">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71049" y="1075765"/>
            <a:ext cx="6863351" cy="2409"/>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613647" y="421341"/>
            <a:ext cx="6929718" cy="573741"/>
          </a:xfrm>
          <a:prstGeom prst="rect">
            <a:avLst/>
          </a:prstGeom>
          <a:noFill/>
          <a:ln>
            <a:noFill/>
          </a:ln>
        </p:spPr>
        <p:txBody>
          <a:bodyPr spcFirstLastPara="1" wrap="square" lIns="91425" tIns="91425" rIns="91425" bIns="91425" anchor="t" anchorCtr="0">
            <a:noAutofit/>
          </a:bodyPr>
          <a:lstStyle/>
          <a:p>
            <a:pPr marL="0" algn="ctr">
              <a:buNone/>
            </a:pPr>
            <a:r>
              <a:rPr lang="uk-UA" sz="2800" b="1" dirty="0">
                <a:solidFill>
                  <a:srgbClr val="313B97"/>
                </a:solidFill>
                <a:latin typeface="Century Gothic" pitchFamily="34" charset="0"/>
              </a:rPr>
              <a:t>Мінімальний конкурсний бал</a:t>
            </a: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610945" y="1308847"/>
            <a:ext cx="7129643" cy="4057238"/>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1885718" y="1391938"/>
            <a:ext cx="6580095" cy="3877985"/>
          </a:xfrm>
          <a:prstGeom prst="rect">
            <a:avLst/>
          </a:prstGeom>
          <a:noFill/>
        </p:spPr>
        <p:txBody>
          <a:bodyPr wrap="square" rtlCol="0">
            <a:spAutoFit/>
          </a:bodyPr>
          <a:lstStyle/>
          <a:p>
            <a:pPr algn="ctr"/>
            <a:r>
              <a:rPr lang="uk-UA" sz="1800" dirty="0">
                <a:solidFill>
                  <a:srgbClr val="1C1C4C"/>
                </a:solidFill>
                <a:latin typeface="Times New Roman" panose="02020603050405020304" pitchFamily="18" charset="0"/>
                <a:cs typeface="Times New Roman" panose="02020603050405020304" pitchFamily="18" charset="0"/>
              </a:rPr>
              <a:t>Мінімальне значення кількості балів зазначено в </a:t>
            </a:r>
            <a:r>
              <a:rPr lang="uk-UA" sz="1800" b="1" dirty="0">
                <a:solidFill>
                  <a:srgbClr val="1C1C4C"/>
                </a:solidFill>
                <a:latin typeface="Times New Roman" panose="02020603050405020304" pitchFamily="18" charset="0"/>
                <a:cs typeface="Times New Roman" panose="02020603050405020304" pitchFamily="18" charset="0"/>
              </a:rPr>
              <a:t>Додатку 2</a:t>
            </a:r>
            <a:r>
              <a:rPr lang="uk-UA" sz="1800" dirty="0">
                <a:solidFill>
                  <a:srgbClr val="1C1C4C"/>
                </a:solidFill>
                <a:latin typeface="Times New Roman" panose="02020603050405020304" pitchFamily="18" charset="0"/>
                <a:cs typeface="Times New Roman" panose="02020603050405020304" pitchFamily="18" charset="0"/>
              </a:rPr>
              <a:t>.</a:t>
            </a:r>
          </a:p>
          <a:p>
            <a:endParaRPr lang="uk-UA" sz="1600" dirty="0">
              <a:solidFill>
                <a:srgbClr val="1C1C4C"/>
              </a:solidFill>
              <a:latin typeface="Times New Roman" panose="02020603050405020304" pitchFamily="18" charset="0"/>
              <a:cs typeface="Times New Roman" panose="02020603050405020304" pitchFamily="18" charset="0"/>
            </a:endParaRPr>
          </a:p>
          <a:p>
            <a:pPr marL="0" indent="354013" algn="just">
              <a:buNone/>
            </a:pPr>
            <a:r>
              <a:rPr lang="uk-UA" sz="2000" dirty="0">
                <a:solidFill>
                  <a:srgbClr val="1C1C4C"/>
                </a:solidFill>
                <a:latin typeface="Times New Roman" panose="02020603050405020304" pitchFamily="18" charset="0"/>
                <a:cs typeface="Times New Roman" panose="02020603050405020304" pitchFamily="18" charset="0"/>
              </a:rPr>
              <a:t>Вступники допускаються до конкурсного відбору на місця державного (регіонального) замовлення та можуть бути рекомендовані або переведені на такі місця в разі наявності конкурсного </a:t>
            </a:r>
            <a:r>
              <a:rPr lang="uk-UA" sz="2000" dirty="0" err="1">
                <a:solidFill>
                  <a:srgbClr val="1C1C4C"/>
                </a:solidFill>
                <a:latin typeface="Times New Roman" panose="02020603050405020304" pitchFamily="18" charset="0"/>
                <a:cs typeface="Times New Roman" panose="02020603050405020304" pitchFamily="18" charset="0"/>
              </a:rPr>
              <a:t>бала</a:t>
            </a:r>
            <a:r>
              <a:rPr lang="uk-UA" sz="2000" dirty="0">
                <a:solidFill>
                  <a:srgbClr val="1C1C4C"/>
                </a:solidFill>
                <a:latin typeface="Times New Roman" panose="02020603050405020304" pitchFamily="18" charset="0"/>
                <a:cs typeface="Times New Roman" panose="02020603050405020304" pitchFamily="18" charset="0"/>
              </a:rPr>
              <a:t> не менше</a:t>
            </a:r>
          </a:p>
          <a:p>
            <a:pPr algn="ctr">
              <a:spcBef>
                <a:spcPts val="1200"/>
              </a:spcBef>
              <a:spcAft>
                <a:spcPts val="1200"/>
              </a:spcAft>
              <a:buNone/>
            </a:pPr>
            <a:r>
              <a:rPr lang="uk-UA" sz="3200" b="1" u="sng" dirty="0">
                <a:solidFill>
                  <a:srgbClr val="FF0000"/>
                </a:solidFill>
              </a:rPr>
              <a:t> не менше 130 балів</a:t>
            </a:r>
          </a:p>
          <a:p>
            <a:pPr marL="0" indent="269875" algn="just">
              <a:buNone/>
            </a:pPr>
            <a:r>
              <a:rPr lang="uk-UA" sz="2000" dirty="0"/>
              <a:t> </a:t>
            </a:r>
            <a:endParaRPr lang="uk-UA" sz="1200" dirty="0"/>
          </a:p>
          <a:p>
            <a:pPr marL="0" indent="269875" algn="just">
              <a:buNone/>
            </a:pPr>
            <a:r>
              <a:rPr lang="uk-UA" sz="2000" dirty="0">
                <a:solidFill>
                  <a:srgbClr val="1C1C4C"/>
                </a:solidFill>
                <a:latin typeface="Times New Roman" panose="02020603050405020304" pitchFamily="18" charset="0"/>
                <a:cs typeface="Times New Roman" panose="02020603050405020304" pitchFamily="18" charset="0"/>
              </a:rPr>
              <a:t>Обмеження щодо переведення на вакантні місця державного (регіонального) замовлення не застосовується до дітей загиблих захисників України.</a:t>
            </a:r>
          </a:p>
        </p:txBody>
      </p:sp>
    </p:spTree>
    <p:extLst>
      <p:ext uri="{BB962C8B-B14F-4D97-AF65-F5344CB8AC3E}">
        <p14:creationId xmlns:p14="http://schemas.microsoft.com/office/powerpoint/2010/main" val="497969445"/>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sp>
        <p:nvSpPr>
          <p:cNvPr id="66" name="Google Shape;66;p14"/>
          <p:cNvSpPr txBox="1"/>
          <p:nvPr/>
        </p:nvSpPr>
        <p:spPr>
          <a:xfrm>
            <a:off x="3127823" y="19137"/>
            <a:ext cx="5936774" cy="54686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UA" sz="2400" b="1" dirty="0" smtClean="0">
                <a:solidFill>
                  <a:srgbClr val="313B97"/>
                </a:solidFill>
                <a:latin typeface="Century Gothic"/>
                <a:ea typeface="Century Gothic"/>
                <a:cs typeface="Century Gothic"/>
                <a:sym typeface="Century Gothic"/>
              </a:rPr>
              <a:t>Особливості вступу - 2023</a:t>
            </a:r>
            <a:endParaRPr sz="2400" b="1" dirty="0">
              <a:solidFill>
                <a:srgbClr val="313B97"/>
              </a:solidFill>
              <a:latin typeface="Century Gothic"/>
              <a:ea typeface="Century Gothic"/>
              <a:cs typeface="Century Gothic"/>
              <a:sym typeface="Century Gothic"/>
            </a:endParaRPr>
          </a:p>
        </p:txBody>
      </p:sp>
      <p:cxnSp>
        <p:nvCxnSpPr>
          <p:cNvPr id="31" name="Google Shape;65;p14"/>
          <p:cNvCxnSpPr/>
          <p:nvPr/>
        </p:nvCxnSpPr>
        <p:spPr>
          <a:xfrm>
            <a:off x="3923420" y="510798"/>
            <a:ext cx="5018316" cy="6164"/>
          </a:xfrm>
          <a:prstGeom prst="straightConnector1">
            <a:avLst/>
          </a:prstGeom>
          <a:noFill/>
          <a:ln w="9525" cap="flat" cmpd="sng">
            <a:solidFill>
              <a:srgbClr val="141B4D"/>
            </a:solidFill>
            <a:prstDash val="solid"/>
            <a:round/>
            <a:headEnd type="none" w="med" len="med"/>
            <a:tailEnd type="none" w="med" len="med"/>
          </a:ln>
        </p:spPr>
      </p:cxnSp>
      <p:sp>
        <p:nvSpPr>
          <p:cNvPr id="25" name="TextBox 24"/>
          <p:cNvSpPr txBox="1"/>
          <p:nvPr/>
        </p:nvSpPr>
        <p:spPr>
          <a:xfrm>
            <a:off x="5040889" y="1336717"/>
            <a:ext cx="2458671" cy="523220"/>
          </a:xfrm>
          <a:prstGeom prst="rect">
            <a:avLst/>
          </a:prstGeom>
          <a:noFill/>
        </p:spPr>
        <p:txBody>
          <a:bodyPr wrap="square" rtlCol="0">
            <a:spAutoFit/>
          </a:bodyPr>
          <a:lstStyle/>
          <a:p>
            <a:pPr algn="ctr"/>
            <a:r>
              <a:rPr lang="uk-UA" sz="2800" b="1" dirty="0"/>
              <a:t> </a:t>
            </a:r>
            <a:endParaRPr lang="uk-UA" sz="2800" dirty="0">
              <a:solidFill>
                <a:srgbClr val="1C1C4C"/>
              </a:solidFill>
              <a:effectLst>
                <a:outerShdw blurRad="38100" dist="38100" dir="2700000" algn="tl">
                  <a:srgbClr val="000000">
                    <a:alpha val="43137"/>
                  </a:srgbClr>
                </a:outerShdw>
              </a:effectLst>
              <a:latin typeface="Century Gothic" panose="020B0502020202020204" pitchFamily="34" charset="0"/>
            </a:endParaRPr>
          </a:p>
        </p:txBody>
      </p:sp>
      <p:sp>
        <p:nvSpPr>
          <p:cNvPr id="38" name="TextBox 37"/>
          <p:cNvSpPr txBox="1"/>
          <p:nvPr/>
        </p:nvSpPr>
        <p:spPr>
          <a:xfrm>
            <a:off x="1177012" y="1027984"/>
            <a:ext cx="7887585" cy="5709255"/>
          </a:xfrm>
          <a:prstGeom prst="rect">
            <a:avLst/>
          </a:prstGeom>
          <a:noFill/>
        </p:spPr>
        <p:txBody>
          <a:bodyPr wrap="square" rtlCol="0">
            <a:spAutoFit/>
          </a:bodyPr>
          <a:lstStyle/>
          <a:p>
            <a:pPr marL="342900" indent="-342900" algn="just">
              <a:buAutoNum type="arabicPeriod"/>
            </a:pPr>
            <a:r>
              <a:rPr lang="uk-UA" sz="1700" dirty="0" smtClean="0">
                <a:solidFill>
                  <a:srgbClr val="1C1C4C"/>
                </a:solidFill>
                <a:latin typeface="+mn-lt"/>
              </a:rPr>
              <a:t>Нові підходи до вибору </a:t>
            </a:r>
            <a:r>
              <a:rPr lang="uk-UA" sz="1700" b="1" dirty="0" smtClean="0">
                <a:solidFill>
                  <a:srgbClr val="1C1C4C"/>
                </a:solidFill>
                <a:latin typeface="+mn-lt"/>
              </a:rPr>
              <a:t>вагових коефіцієнтів</a:t>
            </a:r>
            <a:r>
              <a:rPr lang="uk-UA" sz="1700" dirty="0" smtClean="0">
                <a:solidFill>
                  <a:srgbClr val="1C1C4C"/>
                </a:solidFill>
                <a:latin typeface="+mn-lt"/>
              </a:rPr>
              <a:t> (сума </a:t>
            </a:r>
            <a:r>
              <a:rPr lang="uk-UA" sz="1700" u="sng" dirty="0" smtClean="0">
                <a:solidFill>
                  <a:srgbClr val="1C1C4C"/>
                </a:solidFill>
                <a:latin typeface="+mn-lt"/>
              </a:rPr>
              <a:t>не дорівнює </a:t>
            </a:r>
            <a:r>
              <a:rPr lang="uk-UA" sz="1700" dirty="0" smtClean="0">
                <a:solidFill>
                  <a:srgbClr val="1C1C4C"/>
                </a:solidFill>
                <a:latin typeface="+mn-lt"/>
              </a:rPr>
              <a:t>1.0</a:t>
            </a:r>
            <a:r>
              <a:rPr lang="uk-UA" sz="1700" dirty="0" smtClean="0">
                <a:solidFill>
                  <a:srgbClr val="1C1C4C"/>
                </a:solidFill>
                <a:latin typeface="+mn-lt"/>
              </a:rPr>
              <a:t>)</a:t>
            </a:r>
          </a:p>
          <a:p>
            <a:pPr marL="342900" indent="-342900" algn="just">
              <a:buAutoNum type="arabicPeriod"/>
            </a:pPr>
            <a:r>
              <a:rPr lang="uk-UA" sz="1700" dirty="0"/>
              <a:t>У</a:t>
            </a:r>
            <a:r>
              <a:rPr lang="uk-UA" sz="1700" dirty="0" smtClean="0"/>
              <a:t> </a:t>
            </a:r>
            <a:r>
              <a:rPr lang="uk-UA" sz="1700" dirty="0"/>
              <a:t>Порядку прийому використано Національну рамку кваліфікацій (</a:t>
            </a:r>
            <a:r>
              <a:rPr lang="uk-UA" sz="1700" b="1" dirty="0"/>
              <a:t>НРК</a:t>
            </a:r>
            <a:r>
              <a:rPr lang="uk-UA" sz="1700" dirty="0"/>
              <a:t>) при позначенні освітніх ступенів</a:t>
            </a:r>
            <a:endParaRPr lang="uk-UA" sz="1700" dirty="0" smtClean="0">
              <a:solidFill>
                <a:srgbClr val="1C1C4C"/>
              </a:solidFill>
              <a:latin typeface="+mn-lt"/>
            </a:endParaRPr>
          </a:p>
          <a:p>
            <a:pPr marL="342900" indent="-342900" algn="just">
              <a:buAutoNum type="arabicPeriod"/>
            </a:pPr>
            <a:r>
              <a:rPr lang="uk-UA" sz="1700" dirty="0" smtClean="0">
                <a:solidFill>
                  <a:srgbClr val="1C1C4C"/>
                </a:solidFill>
                <a:latin typeface="+mn-lt"/>
              </a:rPr>
              <a:t>Прийом на </a:t>
            </a:r>
            <a:r>
              <a:rPr lang="uk-UA" sz="1700" dirty="0" err="1" smtClean="0">
                <a:solidFill>
                  <a:srgbClr val="1C1C4C"/>
                </a:solidFill>
                <a:latin typeface="+mn-lt"/>
              </a:rPr>
              <a:t>бакалаврат</a:t>
            </a:r>
            <a:r>
              <a:rPr lang="uk-UA" sz="1700" dirty="0" smtClean="0">
                <a:solidFill>
                  <a:srgbClr val="1C1C4C"/>
                </a:solidFill>
                <a:latin typeface="+mn-lt"/>
              </a:rPr>
              <a:t> лише на </a:t>
            </a:r>
            <a:r>
              <a:rPr lang="uk-UA" sz="1700" b="1" dirty="0" smtClean="0">
                <a:solidFill>
                  <a:srgbClr val="1C1C4C"/>
                </a:solidFill>
                <a:latin typeface="+mn-lt"/>
              </a:rPr>
              <a:t>1 курс</a:t>
            </a:r>
            <a:r>
              <a:rPr lang="uk-UA" sz="1700" dirty="0" smtClean="0">
                <a:solidFill>
                  <a:srgbClr val="1C1C4C"/>
                </a:solidFill>
                <a:latin typeface="+mn-lt"/>
              </a:rPr>
              <a:t> (в </a:t>
            </a:r>
            <a:r>
              <a:rPr lang="uk-UA" sz="1700" dirty="0" err="1" smtClean="0">
                <a:solidFill>
                  <a:srgbClr val="1C1C4C"/>
                </a:solidFill>
                <a:latin typeface="+mn-lt"/>
              </a:rPr>
              <a:t>т.ч</a:t>
            </a:r>
            <a:r>
              <a:rPr lang="uk-UA" sz="1700" dirty="0" smtClean="0">
                <a:solidFill>
                  <a:srgbClr val="1C1C4C"/>
                </a:solidFill>
                <a:latin typeface="+mn-lt"/>
              </a:rPr>
              <a:t>.– </a:t>
            </a:r>
            <a:r>
              <a:rPr lang="uk-UA" sz="1700" dirty="0" smtClean="0">
                <a:solidFill>
                  <a:srgbClr val="1C1C4C"/>
                </a:solidFill>
                <a:latin typeface="+mn-lt"/>
              </a:rPr>
              <a:t>на основі НРК5 зі </a:t>
            </a:r>
            <a:r>
              <a:rPr lang="uk-UA" sz="1700" dirty="0" smtClean="0">
                <a:solidFill>
                  <a:srgbClr val="1C1C4C"/>
                </a:solidFill>
                <a:latin typeface="+mn-lt"/>
              </a:rPr>
              <a:t>скороченим терміном)</a:t>
            </a:r>
          </a:p>
          <a:p>
            <a:pPr marL="342900" indent="-342900" algn="just">
              <a:buAutoNum type="arabicPeriod"/>
            </a:pPr>
            <a:r>
              <a:rPr lang="uk-UA" sz="1700" dirty="0" smtClean="0">
                <a:solidFill>
                  <a:srgbClr val="1C1C4C"/>
                </a:solidFill>
                <a:latin typeface="+mn-lt"/>
              </a:rPr>
              <a:t>Мінімум </a:t>
            </a:r>
            <a:r>
              <a:rPr lang="uk-UA" sz="1700" b="1" dirty="0" smtClean="0">
                <a:solidFill>
                  <a:srgbClr val="1C1C4C"/>
                </a:solidFill>
                <a:latin typeface="+mn-lt"/>
              </a:rPr>
              <a:t>130</a:t>
            </a:r>
            <a:r>
              <a:rPr lang="uk-UA" sz="1700" dirty="0" smtClean="0">
                <a:solidFill>
                  <a:srgbClr val="1C1C4C"/>
                </a:solidFill>
                <a:latin typeface="+mn-lt"/>
              </a:rPr>
              <a:t> балів при вступі на бюджет (крім дітей загиблих)</a:t>
            </a:r>
          </a:p>
          <a:p>
            <a:pPr marL="342900" indent="-342900" algn="just">
              <a:buAutoNum type="arabicPeriod"/>
            </a:pPr>
            <a:r>
              <a:rPr lang="uk-UA" sz="1700" b="1" dirty="0" smtClean="0">
                <a:solidFill>
                  <a:srgbClr val="1C1C4C"/>
                </a:solidFill>
                <a:latin typeface="+mn-lt"/>
              </a:rPr>
              <a:t>Мотиваційний</a:t>
            </a:r>
            <a:r>
              <a:rPr lang="uk-UA" sz="1700" dirty="0" smtClean="0">
                <a:solidFill>
                  <a:srgbClr val="1C1C4C"/>
                </a:solidFill>
                <a:latin typeface="+mn-lt"/>
              </a:rPr>
              <a:t> лист </a:t>
            </a:r>
            <a:r>
              <a:rPr lang="uk-UA" sz="1700" dirty="0" smtClean="0">
                <a:solidFill>
                  <a:srgbClr val="1C1C4C"/>
                </a:solidFill>
                <a:latin typeface="+mn-lt"/>
              </a:rPr>
              <a:t>–</a:t>
            </a:r>
            <a:r>
              <a:rPr lang="en-US" sz="1700" dirty="0" smtClean="0">
                <a:solidFill>
                  <a:srgbClr val="1C1C4C"/>
                </a:solidFill>
                <a:latin typeface="+mn-lt"/>
              </a:rPr>
              <a:t> </a:t>
            </a:r>
            <a:r>
              <a:rPr lang="uk-UA" sz="1700" dirty="0" smtClean="0">
                <a:solidFill>
                  <a:srgbClr val="1C1C4C"/>
                </a:solidFill>
                <a:latin typeface="+mn-lt"/>
              </a:rPr>
              <a:t>лише </a:t>
            </a:r>
            <a:r>
              <a:rPr lang="uk-UA" sz="1700" dirty="0" smtClean="0">
                <a:solidFill>
                  <a:srgbClr val="1C1C4C"/>
                </a:solidFill>
                <a:latin typeface="+mn-lt"/>
              </a:rPr>
              <a:t>для </a:t>
            </a:r>
            <a:r>
              <a:rPr lang="uk-UA" sz="1700" dirty="0" smtClean="0">
                <a:solidFill>
                  <a:srgbClr val="1C1C4C"/>
                </a:solidFill>
                <a:latin typeface="+mn-lt"/>
              </a:rPr>
              <a:t>спеціальностей</a:t>
            </a:r>
            <a:r>
              <a:rPr lang="en-US" sz="1700" dirty="0" smtClean="0">
                <a:solidFill>
                  <a:srgbClr val="1C1C4C"/>
                </a:solidFill>
                <a:latin typeface="+mn-lt"/>
              </a:rPr>
              <a:t> </a:t>
            </a:r>
            <a:r>
              <a:rPr lang="uk-UA" sz="1700" dirty="0" smtClean="0">
                <a:solidFill>
                  <a:srgbClr val="1C1C4C"/>
                </a:solidFill>
                <a:latin typeface="+mn-lt"/>
              </a:rPr>
              <a:t>особливої підтримки</a:t>
            </a:r>
          </a:p>
          <a:p>
            <a:pPr marL="342900" indent="-342900" algn="just">
              <a:buAutoNum type="arabicPeriod"/>
            </a:pPr>
            <a:r>
              <a:rPr lang="uk-UA" sz="1700" dirty="0" smtClean="0"/>
              <a:t>Вступники </a:t>
            </a:r>
            <a:r>
              <a:rPr lang="uk-UA" sz="1700" b="1" dirty="0" smtClean="0"/>
              <a:t>підтверджують </a:t>
            </a:r>
            <a:r>
              <a:rPr lang="uk-UA" sz="1700" b="1" dirty="0"/>
              <a:t>вибір місця</a:t>
            </a:r>
            <a:r>
              <a:rPr lang="uk-UA" sz="1700" dirty="0"/>
              <a:t> навчання в електронному кабінеті з накладанням </a:t>
            </a:r>
            <a:r>
              <a:rPr lang="uk-UA" sz="1700" dirty="0" smtClean="0"/>
              <a:t>КЕП, </a:t>
            </a:r>
            <a:r>
              <a:rPr lang="uk-UA" sz="1700" dirty="0"/>
              <a:t>або особисто в </a:t>
            </a:r>
            <a:r>
              <a:rPr lang="uk-UA" sz="1700" dirty="0" smtClean="0"/>
              <a:t>Університеті;</a:t>
            </a:r>
            <a:endParaRPr lang="uk-UA" sz="1700" dirty="0" smtClean="0">
              <a:solidFill>
                <a:srgbClr val="1C1C4C"/>
              </a:solidFill>
              <a:latin typeface="+mn-lt"/>
            </a:endParaRPr>
          </a:p>
          <a:p>
            <a:pPr marL="342900" indent="-342900" algn="just">
              <a:buAutoNum type="arabicPeriod"/>
            </a:pPr>
            <a:r>
              <a:rPr lang="uk-UA" sz="1700" dirty="0" smtClean="0">
                <a:solidFill>
                  <a:srgbClr val="1C1C4C"/>
                </a:solidFill>
                <a:latin typeface="+mn-lt"/>
              </a:rPr>
              <a:t>При зарахуванні відсутня вимога про «</a:t>
            </a:r>
            <a:r>
              <a:rPr lang="uk-UA" sz="1700" b="1" dirty="0" smtClean="0">
                <a:solidFill>
                  <a:srgbClr val="1C1C4C"/>
                </a:solidFill>
                <a:latin typeface="+mn-lt"/>
              </a:rPr>
              <a:t>ПОДАННЯ ОРИГІНАЛІВ</a:t>
            </a:r>
            <a:r>
              <a:rPr lang="uk-UA" sz="1700" dirty="0" smtClean="0">
                <a:solidFill>
                  <a:srgbClr val="1C1C4C"/>
                </a:solidFill>
                <a:latin typeface="+mn-lt"/>
              </a:rPr>
              <a:t>»</a:t>
            </a:r>
            <a:endParaRPr lang="en-US" sz="1700" dirty="0" smtClean="0">
              <a:solidFill>
                <a:srgbClr val="1C1C4C"/>
              </a:solidFill>
              <a:latin typeface="+mn-lt"/>
            </a:endParaRPr>
          </a:p>
          <a:p>
            <a:pPr marL="342900" indent="-342900" algn="just">
              <a:buAutoNum type="arabicPeriod"/>
            </a:pPr>
            <a:r>
              <a:rPr lang="uk-UA" sz="1700" dirty="0"/>
              <a:t>З</a:t>
            </a:r>
            <a:r>
              <a:rPr lang="uk-UA" sz="1700" dirty="0" smtClean="0"/>
              <a:t>аява </a:t>
            </a:r>
            <a:r>
              <a:rPr lang="uk-UA" sz="1700" dirty="0"/>
              <a:t>на участь у </a:t>
            </a:r>
            <a:r>
              <a:rPr lang="uk-UA" sz="1700" dirty="0"/>
              <a:t>ЄВІ, ЄФВВ, ТК, співбесіда, фаховий іспит </a:t>
            </a:r>
            <a:r>
              <a:rPr lang="uk-UA" sz="1700" dirty="0" smtClean="0"/>
              <a:t>подається </a:t>
            </a:r>
            <a:r>
              <a:rPr lang="uk-UA" sz="1700" dirty="0"/>
              <a:t>з </a:t>
            </a:r>
            <a:r>
              <a:rPr lang="uk-UA" sz="1700" b="1" dirty="0"/>
              <a:t>електронного кабінету </a:t>
            </a:r>
            <a:r>
              <a:rPr lang="uk-UA" sz="1700" b="1" dirty="0" smtClean="0"/>
              <a:t>вступника</a:t>
            </a:r>
            <a:endParaRPr lang="uk-UA" sz="1700" b="1" dirty="0" smtClean="0">
              <a:solidFill>
                <a:srgbClr val="1C1C4C"/>
              </a:solidFill>
              <a:latin typeface="+mn-lt"/>
            </a:endParaRPr>
          </a:p>
          <a:p>
            <a:pPr marL="342900" indent="-342900" algn="just">
              <a:buAutoNum type="arabicPeriod"/>
            </a:pPr>
            <a:r>
              <a:rPr lang="uk-UA" sz="1700" dirty="0" smtClean="0">
                <a:solidFill>
                  <a:srgbClr val="1C1C4C"/>
                </a:solidFill>
                <a:latin typeface="+mn-lt"/>
              </a:rPr>
              <a:t>При вступі в магістратуру – </a:t>
            </a:r>
            <a:r>
              <a:rPr lang="uk-UA" sz="1700" b="1" dirty="0" smtClean="0">
                <a:solidFill>
                  <a:srgbClr val="1C1C4C"/>
                </a:solidFill>
                <a:latin typeface="+mn-lt"/>
              </a:rPr>
              <a:t>спочатку іспити</a:t>
            </a:r>
            <a:r>
              <a:rPr lang="uk-UA" sz="1700" dirty="0" smtClean="0">
                <a:solidFill>
                  <a:srgbClr val="1C1C4C"/>
                </a:solidFill>
                <a:latin typeface="+mn-lt"/>
              </a:rPr>
              <a:t> а потім – подання заяв</a:t>
            </a:r>
          </a:p>
          <a:p>
            <a:pPr marL="342900" indent="-342900" algn="just">
              <a:buAutoNum type="arabicPeriod"/>
            </a:pPr>
            <a:r>
              <a:rPr lang="uk-UA" sz="1700" b="1" dirty="0" smtClean="0">
                <a:solidFill>
                  <a:srgbClr val="1C1C4C"/>
                </a:solidFill>
                <a:latin typeface="+mn-lt"/>
              </a:rPr>
              <a:t>ЄВІ</a:t>
            </a:r>
            <a:r>
              <a:rPr lang="uk-UA" sz="1700" dirty="0" smtClean="0">
                <a:solidFill>
                  <a:srgbClr val="1C1C4C"/>
                </a:solidFill>
                <a:latin typeface="+mn-lt"/>
              </a:rPr>
              <a:t> та для окремих спеціальностей </a:t>
            </a:r>
            <a:r>
              <a:rPr lang="uk-UA" sz="1700" b="1" dirty="0" smtClean="0">
                <a:solidFill>
                  <a:srgbClr val="1C1C4C"/>
                </a:solidFill>
                <a:latin typeface="+mn-lt"/>
              </a:rPr>
              <a:t>ЄФВВ</a:t>
            </a:r>
            <a:r>
              <a:rPr lang="uk-UA" sz="1700" dirty="0" smtClean="0">
                <a:solidFill>
                  <a:srgbClr val="1C1C4C"/>
                </a:solidFill>
                <a:latin typeface="+mn-lt"/>
              </a:rPr>
              <a:t> при вступі в магістратуру</a:t>
            </a:r>
          </a:p>
          <a:p>
            <a:pPr marL="342900" indent="-342900" algn="just">
              <a:buAutoNum type="arabicPeriod"/>
            </a:pPr>
            <a:r>
              <a:rPr lang="uk-UA" sz="1700" dirty="0" smtClean="0">
                <a:solidFill>
                  <a:srgbClr val="1C1C4C"/>
                </a:solidFill>
                <a:latin typeface="+mn-lt"/>
              </a:rPr>
              <a:t>Вступ в магістратуру випускників </a:t>
            </a:r>
            <a:r>
              <a:rPr lang="uk-UA" sz="1700" b="1" dirty="0" smtClean="0">
                <a:solidFill>
                  <a:srgbClr val="1C1C4C"/>
                </a:solidFill>
                <a:latin typeface="+mn-lt"/>
              </a:rPr>
              <a:t>ЛНУ</a:t>
            </a:r>
            <a:r>
              <a:rPr lang="uk-UA" sz="1700" dirty="0" smtClean="0">
                <a:solidFill>
                  <a:srgbClr val="1C1C4C"/>
                </a:solidFill>
                <a:latin typeface="+mn-lt"/>
              </a:rPr>
              <a:t> спеціальності </a:t>
            </a:r>
            <a:r>
              <a:rPr lang="uk-UA" sz="1700" b="1" dirty="0" smtClean="0">
                <a:solidFill>
                  <a:srgbClr val="1C1C4C"/>
                </a:solidFill>
                <a:latin typeface="+mn-lt"/>
              </a:rPr>
              <a:t>«Журналістика» </a:t>
            </a:r>
            <a:r>
              <a:rPr lang="uk-UA" sz="1700" dirty="0" smtClean="0">
                <a:solidFill>
                  <a:srgbClr val="1C1C4C"/>
                </a:solidFill>
                <a:latin typeface="+mn-lt"/>
              </a:rPr>
              <a:t>за внутрішнім іспитом замість </a:t>
            </a:r>
            <a:r>
              <a:rPr lang="uk-UA" sz="1700" dirty="0" smtClean="0">
                <a:solidFill>
                  <a:srgbClr val="1C1C4C"/>
                </a:solidFill>
                <a:latin typeface="+mn-lt"/>
              </a:rPr>
              <a:t>ЄФВВ</a:t>
            </a:r>
            <a:endParaRPr lang="uk-UA" sz="1700" dirty="0">
              <a:solidFill>
                <a:srgbClr val="1C1C4C"/>
              </a:solidFill>
              <a:latin typeface="+mn-lt"/>
            </a:endParaRPr>
          </a:p>
          <a:p>
            <a:pPr marL="342900" indent="-342900" algn="just">
              <a:buAutoNum type="arabicPeriod"/>
            </a:pPr>
            <a:r>
              <a:rPr lang="uk-UA" sz="1700" dirty="0" err="1" smtClean="0">
                <a:latin typeface="+mn-lt"/>
              </a:rPr>
              <a:t>Обов</a:t>
            </a:r>
            <a:r>
              <a:rPr lang="en-US" sz="1700" dirty="0" smtClean="0">
                <a:latin typeface="+mn-lt"/>
              </a:rPr>
              <a:t>’</a:t>
            </a:r>
            <a:r>
              <a:rPr lang="uk-UA" sz="1700" dirty="0" err="1" smtClean="0">
                <a:latin typeface="+mn-lt"/>
              </a:rPr>
              <a:t>язковість</a:t>
            </a:r>
            <a:r>
              <a:rPr lang="uk-UA" sz="1700" dirty="0" smtClean="0">
                <a:latin typeface="+mn-lt"/>
              </a:rPr>
              <a:t> врахування Постанови КМУ №1487 при зарахуванні</a:t>
            </a:r>
          </a:p>
          <a:p>
            <a:pPr marL="342900" indent="-342900" algn="just">
              <a:buAutoNum type="arabicPeriod"/>
            </a:pPr>
            <a:r>
              <a:rPr lang="uk-UA" sz="1700" b="1" dirty="0" smtClean="0">
                <a:solidFill>
                  <a:srgbClr val="1C1C4C"/>
                </a:solidFill>
                <a:latin typeface="+mn-lt"/>
              </a:rPr>
              <a:t>Максимальний</a:t>
            </a:r>
            <a:r>
              <a:rPr lang="uk-UA" sz="1700" dirty="0" smtClean="0">
                <a:solidFill>
                  <a:srgbClr val="1C1C4C"/>
                </a:solidFill>
                <a:latin typeface="+mn-lt"/>
              </a:rPr>
              <a:t> обсяг ДЗ можна формувати за даними 2021 або 2022 р</a:t>
            </a:r>
            <a:r>
              <a:rPr lang="uk-UA" sz="1700" dirty="0" smtClean="0">
                <a:solidFill>
                  <a:srgbClr val="1C1C4C"/>
                </a:solidFill>
                <a:latin typeface="+mn-lt"/>
              </a:rPr>
              <a:t>.</a:t>
            </a:r>
          </a:p>
          <a:p>
            <a:pPr marL="342900" indent="-342900" algn="just">
              <a:buAutoNum type="arabicPeriod"/>
            </a:pPr>
            <a:r>
              <a:rPr lang="uk-UA" sz="1700" dirty="0"/>
              <a:t>Г</a:t>
            </a:r>
            <a:r>
              <a:rPr lang="uk-UA" sz="1700" dirty="0" smtClean="0"/>
              <a:t>ромадяни </a:t>
            </a:r>
            <a:r>
              <a:rPr lang="uk-UA" sz="1700" dirty="0"/>
              <a:t>Республіки Польща мають право на здобуття вищої освіти </a:t>
            </a:r>
            <a:r>
              <a:rPr lang="uk-UA" sz="1700" b="1" dirty="0"/>
              <a:t>нарівні</a:t>
            </a:r>
            <a:r>
              <a:rPr lang="uk-UA" sz="1700" dirty="0"/>
              <a:t> з громадянами України</a:t>
            </a:r>
            <a:endParaRPr lang="uk-UA" sz="1700" dirty="0" smtClean="0">
              <a:solidFill>
                <a:srgbClr val="1C1C4C"/>
              </a:solidFill>
              <a:latin typeface="+mn-lt"/>
            </a:endParaRPr>
          </a:p>
          <a:p>
            <a:pPr algn="just"/>
            <a:endParaRPr lang="uk-UA" sz="1700" dirty="0">
              <a:solidFill>
                <a:srgbClr val="1C1C4C"/>
              </a:solidFill>
              <a:latin typeface="+mn-lt"/>
            </a:endParaRPr>
          </a:p>
        </p:txBody>
      </p:sp>
    </p:spTree>
    <p:extLst>
      <p:ext uri="{BB962C8B-B14F-4D97-AF65-F5344CB8AC3E}">
        <p14:creationId xmlns:p14="http://schemas.microsoft.com/office/powerpoint/2010/main" val="1065044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4">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71049" y="1075765"/>
            <a:ext cx="6863351" cy="2409"/>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613647" y="421341"/>
            <a:ext cx="6929718" cy="573741"/>
          </a:xfrm>
          <a:prstGeom prst="rect">
            <a:avLst/>
          </a:prstGeom>
          <a:noFill/>
          <a:ln>
            <a:noFill/>
          </a:ln>
        </p:spPr>
        <p:txBody>
          <a:bodyPr spcFirstLastPara="1" wrap="square" lIns="91425" tIns="91425" rIns="91425" bIns="91425" anchor="t" anchorCtr="0">
            <a:noAutofit/>
          </a:bodyPr>
          <a:lstStyle/>
          <a:p>
            <a:pPr marL="0" algn="ctr">
              <a:buNone/>
            </a:pPr>
            <a:r>
              <a:rPr lang="uk-UA" sz="2800" b="1" dirty="0">
                <a:solidFill>
                  <a:srgbClr val="313B97"/>
                </a:solidFill>
                <a:latin typeface="Century Gothic" pitchFamily="34" charset="0"/>
              </a:rPr>
              <a:t>Мінімальний конкурсний бал</a:t>
            </a: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610946" y="1158858"/>
            <a:ext cx="7129642" cy="4351605"/>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1610946" y="1260613"/>
            <a:ext cx="7129642" cy="4154984"/>
          </a:xfrm>
          <a:prstGeom prst="rect">
            <a:avLst/>
          </a:prstGeom>
          <a:noFill/>
        </p:spPr>
        <p:txBody>
          <a:bodyPr wrap="square" rtlCol="0">
            <a:spAutoFit/>
          </a:bodyPr>
          <a:lstStyle/>
          <a:p>
            <a:pPr algn="ctr"/>
            <a:r>
              <a:rPr lang="uk-UA" sz="1600" dirty="0">
                <a:solidFill>
                  <a:srgbClr val="1C1C4C"/>
                </a:solidFill>
              </a:rPr>
              <a:t>Для вступу на навчання для здобуття </a:t>
            </a:r>
            <a:r>
              <a:rPr lang="uk-UA" sz="1600" b="1" dirty="0">
                <a:solidFill>
                  <a:srgbClr val="1C1C4C"/>
                </a:solidFill>
              </a:rPr>
              <a:t>ступеня бакалавра</a:t>
            </a:r>
            <a:r>
              <a:rPr lang="uk-UA" sz="1600" dirty="0">
                <a:solidFill>
                  <a:srgbClr val="1C1C4C"/>
                </a:solidFill>
              </a:rPr>
              <a:t> на основі повної загальної середньої освіти за спеціальностями</a:t>
            </a:r>
          </a:p>
          <a:p>
            <a:pPr algn="ctr"/>
            <a:r>
              <a:rPr lang="uk-UA" sz="2000" b="1" dirty="0">
                <a:solidFill>
                  <a:srgbClr val="1C1C4C"/>
                </a:solidFill>
              </a:rPr>
              <a:t> </a:t>
            </a:r>
          </a:p>
          <a:p>
            <a:pPr algn="ctr"/>
            <a:r>
              <a:rPr lang="uk-UA" sz="2000" b="1" dirty="0">
                <a:solidFill>
                  <a:srgbClr val="1C1C4C"/>
                </a:solidFill>
              </a:rPr>
              <a:t>081 «Право»</a:t>
            </a:r>
          </a:p>
          <a:p>
            <a:pPr algn="ctr"/>
            <a:r>
              <a:rPr lang="uk-UA" sz="2000" b="1" dirty="0">
                <a:solidFill>
                  <a:srgbClr val="1C1C4C"/>
                </a:solidFill>
              </a:rPr>
              <a:t>281 «Публічне управління та адміністрування», </a:t>
            </a:r>
          </a:p>
          <a:p>
            <a:pPr algn="ctr"/>
            <a:r>
              <a:rPr lang="uk-UA" sz="2000" b="1" dirty="0">
                <a:solidFill>
                  <a:srgbClr val="1C1C4C"/>
                </a:solidFill>
              </a:rPr>
              <a:t>291 «Міжнародні відносини, суспільні комунікації та регіональні студії», </a:t>
            </a:r>
          </a:p>
          <a:p>
            <a:pPr algn="ctr"/>
            <a:r>
              <a:rPr lang="uk-UA" sz="2000" b="1" dirty="0">
                <a:solidFill>
                  <a:srgbClr val="1C1C4C"/>
                </a:solidFill>
              </a:rPr>
              <a:t>292 «Міжнародні економічні відносини»</a:t>
            </a:r>
            <a:r>
              <a:rPr lang="en-US" sz="2000" b="1" dirty="0">
                <a:solidFill>
                  <a:srgbClr val="1C1C4C"/>
                </a:solidFill>
              </a:rPr>
              <a:t>; </a:t>
            </a:r>
            <a:r>
              <a:rPr lang="uk-UA" sz="2000" b="1" dirty="0">
                <a:solidFill>
                  <a:srgbClr val="1C1C4C"/>
                </a:solidFill>
              </a:rPr>
              <a:t> </a:t>
            </a:r>
            <a:endParaRPr lang="en-US" sz="2000" b="1" dirty="0">
              <a:solidFill>
                <a:srgbClr val="1C1C4C"/>
              </a:solidFill>
            </a:endParaRPr>
          </a:p>
          <a:p>
            <a:pPr algn="ctr"/>
            <a:r>
              <a:rPr lang="uk-UA" sz="2000" b="1" dirty="0">
                <a:solidFill>
                  <a:srgbClr val="1C1C4C"/>
                </a:solidFill>
              </a:rPr>
              <a:t>293 «Міжнародне право»</a:t>
            </a:r>
          </a:p>
          <a:p>
            <a:pPr algn="ctr"/>
            <a:r>
              <a:rPr lang="uk-UA" sz="2000" b="1" i="1" u="sng" dirty="0" smtClean="0">
                <a:solidFill>
                  <a:srgbClr val="1C1C4C"/>
                </a:solidFill>
              </a:rPr>
              <a:t>конкурсний </a:t>
            </a:r>
            <a:r>
              <a:rPr lang="uk-UA" sz="2000" b="1" i="1" u="sng" dirty="0">
                <a:solidFill>
                  <a:srgbClr val="1C1C4C"/>
                </a:solidFill>
              </a:rPr>
              <a:t>бал </a:t>
            </a:r>
            <a:endParaRPr lang="en-US" sz="2000" b="1" i="1" u="sng" dirty="0">
              <a:solidFill>
                <a:srgbClr val="1C1C4C"/>
              </a:solidFill>
            </a:endParaRPr>
          </a:p>
          <a:p>
            <a:pPr algn="ctr"/>
            <a:endParaRPr lang="uk-UA" sz="1600" b="1" i="1" u="sng" dirty="0"/>
          </a:p>
          <a:p>
            <a:pPr algn="ctr"/>
            <a:r>
              <a:rPr lang="uk-UA" sz="2800" b="1" dirty="0">
                <a:solidFill>
                  <a:srgbClr val="FF0000"/>
                </a:solidFill>
              </a:rPr>
              <a:t>не може бути меншим 140 </a:t>
            </a:r>
            <a:r>
              <a:rPr lang="uk-UA" sz="2800" b="1" dirty="0" smtClean="0">
                <a:solidFill>
                  <a:srgbClr val="FF0000"/>
                </a:solidFill>
              </a:rPr>
              <a:t>балів</a:t>
            </a:r>
          </a:p>
          <a:p>
            <a:pPr algn="ctr"/>
            <a:r>
              <a:rPr lang="uk-UA" sz="2800" b="1" smtClean="0">
                <a:solidFill>
                  <a:srgbClr val="FF0000"/>
                </a:solidFill>
              </a:rPr>
              <a:t>(120 </a:t>
            </a:r>
            <a:r>
              <a:rPr lang="uk-UA" sz="2800" b="1" dirty="0" smtClean="0">
                <a:solidFill>
                  <a:srgbClr val="FF0000"/>
                </a:solidFill>
              </a:rPr>
              <a:t>– </a:t>
            </a:r>
            <a:r>
              <a:rPr lang="uk-UA" sz="2800" b="1" smtClean="0">
                <a:solidFill>
                  <a:srgbClr val="FF0000"/>
                </a:solidFill>
              </a:rPr>
              <a:t>на контракт)</a:t>
            </a:r>
            <a:endParaRPr lang="uk-UA" sz="2400" dirty="0">
              <a:solidFill>
                <a:srgbClr val="FF0000"/>
              </a:solidFill>
            </a:endParaRPr>
          </a:p>
        </p:txBody>
      </p:sp>
    </p:spTree>
    <p:extLst>
      <p:ext uri="{BB962C8B-B14F-4D97-AF65-F5344CB8AC3E}">
        <p14:creationId xmlns:p14="http://schemas.microsoft.com/office/powerpoint/2010/main" val="497969445"/>
      </p:ext>
    </p:extLst>
  </p:cSld>
  <p:clrMapOvr>
    <a:overrideClrMapping bg1="lt1" tx1="dk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8165" y="322729"/>
            <a:ext cx="7736541" cy="986118"/>
          </a:xfrm>
        </p:spPr>
        <p:txBody>
          <a:bodyPr/>
          <a:lstStyle/>
          <a:p>
            <a:pPr algn="ctr"/>
            <a:r>
              <a:rPr lang="uk-UA" b="1" dirty="0">
                <a:solidFill>
                  <a:srgbClr val="313B97"/>
                </a:solidFill>
                <a:latin typeface="Century Gothic" pitchFamily="34" charset="0"/>
              </a:rPr>
              <a:t>Перелік спеціальностей, які потребують особливої підтримки</a:t>
            </a:r>
          </a:p>
        </p:txBody>
      </p:sp>
      <p:pic>
        <p:nvPicPr>
          <p:cNvPr id="4" name="Google Shape;64;p14"/>
          <p:cNvPicPr preferRelativeResize="0"/>
          <p:nvPr/>
        </p:nvPicPr>
        <p:blipFill>
          <a:blip r:embed="rId2">
            <a:alphaModFix/>
          </a:blip>
          <a:stretch>
            <a:fillRect/>
          </a:stretch>
        </p:blipFill>
        <p:spPr>
          <a:xfrm>
            <a:off x="0" y="0"/>
            <a:ext cx="1177012" cy="6857998"/>
          </a:xfrm>
          <a:prstGeom prst="rect">
            <a:avLst/>
          </a:prstGeom>
          <a:noFill/>
          <a:ln>
            <a:noFill/>
          </a:ln>
        </p:spPr>
      </p:pic>
      <p:cxnSp>
        <p:nvCxnSpPr>
          <p:cNvPr id="5" name="Google Shape;65;p14"/>
          <p:cNvCxnSpPr/>
          <p:nvPr/>
        </p:nvCxnSpPr>
        <p:spPr>
          <a:xfrm flipV="1">
            <a:off x="1617260" y="1317811"/>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 name="Rounded Rectangle 4">
            <a:extLst>
              <a:ext uri="{FF2B5EF4-FFF2-40B4-BE49-F238E27FC236}">
                <a16:creationId xmlns="" xmlns:a16="http://schemas.microsoft.com/office/drawing/2014/main" id="{3C1945F9-EC1A-4DC6-94BC-B32747B005FE}"/>
              </a:ext>
            </a:extLst>
          </p:cNvPr>
          <p:cNvSpPr/>
          <p:nvPr/>
        </p:nvSpPr>
        <p:spPr>
          <a:xfrm>
            <a:off x="1671047" y="1429870"/>
            <a:ext cx="7006788" cy="5127341"/>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pPr fontAlgn="base"/>
            <a:r>
              <a:rPr lang="uk-UA" sz="2000" b="1" i="1" dirty="0">
                <a:solidFill>
                  <a:srgbClr val="1C1C4C"/>
                </a:solidFill>
              </a:rPr>
              <a:t>012 Дошкільна освіта</a:t>
            </a:r>
          </a:p>
          <a:p>
            <a:pPr fontAlgn="base"/>
            <a:r>
              <a:rPr lang="uk-UA" sz="2000" b="1" i="1" dirty="0">
                <a:solidFill>
                  <a:srgbClr val="1C1C4C"/>
                </a:solidFill>
              </a:rPr>
              <a:t>013 Початкова освіта</a:t>
            </a:r>
          </a:p>
          <a:p>
            <a:pPr fontAlgn="base"/>
            <a:r>
              <a:rPr lang="uk-UA" sz="2000" b="1" i="1" dirty="0">
                <a:solidFill>
                  <a:srgbClr val="1C1C4C"/>
                </a:solidFill>
              </a:rPr>
              <a:t>014 Середня освіта (за предметними спеціальностями: 014.04-014.10</a:t>
            </a:r>
            <a:r>
              <a:rPr lang="uk-UA" sz="2000" b="1" i="1" dirty="0" smtClean="0">
                <a:solidFill>
                  <a:srgbClr val="1C1C4C"/>
                </a:solidFill>
              </a:rPr>
              <a:t>,)</a:t>
            </a:r>
            <a:endParaRPr lang="uk-UA" sz="2000" b="1" i="1" dirty="0">
              <a:solidFill>
                <a:srgbClr val="1C1C4C"/>
              </a:solidFill>
            </a:endParaRPr>
          </a:p>
          <a:p>
            <a:pPr fontAlgn="base"/>
            <a:r>
              <a:rPr lang="uk-UA" sz="2000" b="1" i="1" dirty="0">
                <a:solidFill>
                  <a:srgbClr val="1C1C4C"/>
                </a:solidFill>
              </a:rPr>
              <a:t>102 Хімія</a:t>
            </a:r>
          </a:p>
          <a:p>
            <a:pPr fontAlgn="base"/>
            <a:r>
              <a:rPr lang="uk-UA" sz="2000" b="1" i="1" dirty="0">
                <a:solidFill>
                  <a:srgbClr val="1C1C4C"/>
                </a:solidFill>
              </a:rPr>
              <a:t>103 Науки про Землю</a:t>
            </a:r>
          </a:p>
          <a:p>
            <a:pPr fontAlgn="base"/>
            <a:r>
              <a:rPr lang="uk-UA" sz="2000" b="1" i="1" dirty="0">
                <a:solidFill>
                  <a:srgbClr val="1C1C4C"/>
                </a:solidFill>
              </a:rPr>
              <a:t>104 Фізика та астрономія</a:t>
            </a:r>
          </a:p>
          <a:p>
            <a:pPr fontAlgn="base"/>
            <a:r>
              <a:rPr lang="uk-UA" sz="2000" b="1" i="1" dirty="0">
                <a:solidFill>
                  <a:srgbClr val="1C1C4C"/>
                </a:solidFill>
              </a:rPr>
              <a:t>105 Прикладна фізика та </a:t>
            </a:r>
            <a:r>
              <a:rPr lang="uk-UA" sz="2000" b="1" i="1" dirty="0" err="1">
                <a:solidFill>
                  <a:srgbClr val="1C1C4C"/>
                </a:solidFill>
              </a:rPr>
              <a:t>наноматеріали</a:t>
            </a:r>
            <a:endParaRPr lang="uk-UA" sz="2000" b="1" i="1" dirty="0">
              <a:solidFill>
                <a:srgbClr val="1C1C4C"/>
              </a:solidFill>
            </a:endParaRPr>
          </a:p>
          <a:p>
            <a:pPr fontAlgn="base"/>
            <a:r>
              <a:rPr lang="uk-UA" sz="2000" b="1" i="1" dirty="0">
                <a:solidFill>
                  <a:srgbClr val="1C1C4C"/>
                </a:solidFill>
              </a:rPr>
              <a:t>111 Математика</a:t>
            </a:r>
          </a:p>
          <a:p>
            <a:pPr fontAlgn="base"/>
            <a:r>
              <a:rPr lang="uk-UA" sz="2000" b="1" i="1" dirty="0">
                <a:solidFill>
                  <a:srgbClr val="1C1C4C"/>
                </a:solidFill>
              </a:rPr>
              <a:t>112 Статистика</a:t>
            </a:r>
          </a:p>
          <a:p>
            <a:pPr fontAlgn="base"/>
            <a:r>
              <a:rPr lang="uk-UA" sz="2000" b="1" i="1" dirty="0">
                <a:solidFill>
                  <a:srgbClr val="1C1C4C"/>
                </a:solidFill>
              </a:rPr>
              <a:t>171 Електроніка</a:t>
            </a:r>
          </a:p>
          <a:p>
            <a:pPr fontAlgn="base"/>
            <a:r>
              <a:rPr lang="uk-UA" sz="2000" b="1" i="1" dirty="0">
                <a:solidFill>
                  <a:srgbClr val="1C1C4C"/>
                </a:solidFill>
              </a:rPr>
              <a:t>176 Мікро- та </a:t>
            </a:r>
            <a:r>
              <a:rPr lang="uk-UA" sz="2000" b="1" i="1" dirty="0" err="1">
                <a:solidFill>
                  <a:srgbClr val="1C1C4C"/>
                </a:solidFill>
              </a:rPr>
              <a:t>наносистемна</a:t>
            </a:r>
            <a:r>
              <a:rPr lang="uk-UA" sz="2000" b="1" i="1" dirty="0">
                <a:solidFill>
                  <a:srgbClr val="1C1C4C"/>
                </a:solidFill>
              </a:rPr>
              <a:t> техніка</a:t>
            </a:r>
          </a:p>
          <a:p>
            <a:pPr fontAlgn="base"/>
            <a:r>
              <a:rPr lang="uk-UA" sz="2000" b="1" i="1" dirty="0">
                <a:solidFill>
                  <a:srgbClr val="1C1C4C"/>
                </a:solidFill>
              </a:rPr>
              <a:t>181 Харчові технології</a:t>
            </a:r>
          </a:p>
          <a:p>
            <a:pPr fontAlgn="base"/>
            <a:r>
              <a:rPr lang="uk-UA" sz="2000" b="1" i="1" dirty="0">
                <a:solidFill>
                  <a:srgbClr val="1C1C4C"/>
                </a:solidFill>
              </a:rPr>
              <a:t>183 Технології захисту навколишнього середовища</a:t>
            </a:r>
          </a:p>
        </p:txBody>
      </p:sp>
    </p:spTree>
    <p:extLst>
      <p:ext uri="{BB962C8B-B14F-4D97-AF65-F5344CB8AC3E}">
        <p14:creationId xmlns:p14="http://schemas.microsoft.com/office/powerpoint/2010/main" val="76610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8165" y="322729"/>
            <a:ext cx="7736541" cy="986118"/>
          </a:xfrm>
        </p:spPr>
        <p:txBody>
          <a:bodyPr/>
          <a:lstStyle/>
          <a:p>
            <a:pPr algn="ctr"/>
            <a:r>
              <a:rPr lang="uk-UA" b="1" dirty="0" smtClean="0">
                <a:solidFill>
                  <a:srgbClr val="313B97"/>
                </a:solidFill>
                <a:latin typeface="Century Gothic" pitchFamily="34" charset="0"/>
              </a:rPr>
              <a:t>Терміни </a:t>
            </a:r>
            <a:endParaRPr lang="uk-UA" b="1" dirty="0">
              <a:solidFill>
                <a:srgbClr val="313B97"/>
              </a:solidFill>
              <a:latin typeface="Century Gothic" pitchFamily="34" charset="0"/>
            </a:endParaRPr>
          </a:p>
        </p:txBody>
      </p:sp>
      <p:pic>
        <p:nvPicPr>
          <p:cNvPr id="4" name="Google Shape;64;p14"/>
          <p:cNvPicPr preferRelativeResize="0"/>
          <p:nvPr/>
        </p:nvPicPr>
        <p:blipFill>
          <a:blip r:embed="rId2">
            <a:alphaModFix/>
          </a:blip>
          <a:stretch>
            <a:fillRect/>
          </a:stretch>
        </p:blipFill>
        <p:spPr>
          <a:xfrm>
            <a:off x="0" y="0"/>
            <a:ext cx="1177012" cy="6857998"/>
          </a:xfrm>
          <a:prstGeom prst="rect">
            <a:avLst/>
          </a:prstGeom>
          <a:noFill/>
          <a:ln>
            <a:noFill/>
          </a:ln>
        </p:spPr>
      </p:pic>
      <p:cxnSp>
        <p:nvCxnSpPr>
          <p:cNvPr id="5" name="Google Shape;65;p14"/>
          <p:cNvCxnSpPr/>
          <p:nvPr/>
        </p:nvCxnSpPr>
        <p:spPr>
          <a:xfrm flipV="1">
            <a:off x="1617260" y="1317811"/>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 name="Rounded Rectangle 4">
            <a:extLst>
              <a:ext uri="{FF2B5EF4-FFF2-40B4-BE49-F238E27FC236}">
                <a16:creationId xmlns="" xmlns:a16="http://schemas.microsoft.com/office/drawing/2014/main" id="{3C1945F9-EC1A-4DC6-94BC-B32747B005FE}"/>
              </a:ext>
            </a:extLst>
          </p:cNvPr>
          <p:cNvSpPr/>
          <p:nvPr/>
        </p:nvSpPr>
        <p:spPr>
          <a:xfrm>
            <a:off x="1617260" y="1119627"/>
            <a:ext cx="7006788" cy="5460787"/>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pPr marL="285750" lvl="0" indent="-285750" algn="just">
              <a:buFontTx/>
              <a:buChar char="-"/>
            </a:pPr>
            <a:r>
              <a:rPr lang="uk-UA" sz="1800" dirty="0" smtClean="0"/>
              <a:t>Правила </a:t>
            </a:r>
            <a:r>
              <a:rPr lang="uk-UA" sz="1800" dirty="0"/>
              <a:t>прийому в 2023 році </a:t>
            </a:r>
            <a:r>
              <a:rPr lang="uk-UA" sz="1800" dirty="0" smtClean="0"/>
              <a:t>затверджуються Ректором, </a:t>
            </a:r>
            <a:r>
              <a:rPr lang="uk-UA" sz="1800" dirty="0"/>
              <a:t>розміщуються на офіційному </a:t>
            </a:r>
            <a:r>
              <a:rPr lang="uk-UA" sz="1800" dirty="0" err="1"/>
              <a:t>вебсайті</a:t>
            </a:r>
            <a:r>
              <a:rPr lang="uk-UA" sz="1800" dirty="0"/>
              <a:t> </a:t>
            </a:r>
            <a:r>
              <a:rPr lang="uk-UA" sz="1800" dirty="0" err="1" smtClean="0"/>
              <a:t>Університетута</a:t>
            </a:r>
            <a:r>
              <a:rPr lang="uk-UA" sz="1800" dirty="0" smtClean="0"/>
              <a:t> </a:t>
            </a:r>
            <a:r>
              <a:rPr lang="uk-UA" sz="1800" dirty="0"/>
              <a:t>вносяться до ЄДЕБО </a:t>
            </a:r>
            <a:r>
              <a:rPr lang="uk-UA" sz="1800" b="1" dirty="0"/>
              <a:t>впродовж місяця </a:t>
            </a:r>
            <a:r>
              <a:rPr lang="uk-UA" sz="1800" dirty="0"/>
              <a:t>після набрання чинності </a:t>
            </a:r>
            <a:r>
              <a:rPr lang="uk-UA" sz="1800" dirty="0" smtClean="0"/>
              <a:t>Порядком прийому.</a:t>
            </a:r>
          </a:p>
          <a:p>
            <a:pPr marL="285750" lvl="0" indent="-285750" algn="just">
              <a:buFontTx/>
              <a:buChar char="-"/>
            </a:pPr>
            <a:endParaRPr lang="uk-UA" sz="1800" dirty="0" smtClean="0"/>
          </a:p>
          <a:p>
            <a:pPr marL="285750" indent="-285750" algn="just">
              <a:buFontTx/>
              <a:buChar char="-"/>
            </a:pPr>
            <a:r>
              <a:rPr lang="uk-UA" sz="1800" dirty="0"/>
              <a:t>Упродовж </a:t>
            </a:r>
            <a:r>
              <a:rPr lang="uk-UA" sz="1800" b="1" dirty="0"/>
              <a:t>двох місяців </a:t>
            </a:r>
            <a:r>
              <a:rPr lang="uk-UA" sz="1800" dirty="0"/>
              <a:t>після набрання чинності </a:t>
            </a:r>
            <a:r>
              <a:rPr lang="uk-UA" sz="1800" dirty="0" smtClean="0"/>
              <a:t>Порядком</a:t>
            </a:r>
            <a:r>
              <a:rPr lang="uk-UA" sz="1800" dirty="0"/>
              <a:t> прийому</a:t>
            </a:r>
            <a:r>
              <a:rPr lang="uk-UA" sz="1800" dirty="0" smtClean="0"/>
              <a:t> Університет </a:t>
            </a:r>
            <a:r>
              <a:rPr lang="uk-UA" sz="1800" dirty="0"/>
              <a:t>вносить до ЄДЕБО (підтверджує) пропозиції щодо максимальних обсягів державного </a:t>
            </a:r>
            <a:r>
              <a:rPr lang="uk-UA" sz="1800" dirty="0" smtClean="0"/>
              <a:t>замовлення. Відкриті </a:t>
            </a:r>
            <a:r>
              <a:rPr lang="uk-UA" sz="1800" dirty="0"/>
              <a:t>конкурсні пропозиції підтверджуються на підставі відповідних погоджених максимальних обсягів. </a:t>
            </a:r>
            <a:endParaRPr lang="uk-UA" sz="1800" dirty="0" smtClean="0"/>
          </a:p>
          <a:p>
            <a:pPr marL="285750" indent="-285750" algn="just">
              <a:buFontTx/>
              <a:buChar char="-"/>
            </a:pPr>
            <a:endParaRPr lang="uk-UA" sz="1800" dirty="0" smtClean="0"/>
          </a:p>
          <a:p>
            <a:pPr marL="285750" indent="-285750" algn="just">
              <a:buFontTx/>
              <a:buChar char="-"/>
            </a:pPr>
            <a:r>
              <a:rPr lang="uk-UA" sz="1800" dirty="0" smtClean="0"/>
              <a:t>Відкриті </a:t>
            </a:r>
            <a:r>
              <a:rPr lang="uk-UA" sz="1800" dirty="0"/>
              <a:t>та фіксовані конкурсні пропозиції вносяться до ЄДЕБО (підтверджуються) не пізніше </a:t>
            </a:r>
            <a:r>
              <a:rPr lang="uk-UA" sz="1800" b="1" dirty="0"/>
              <a:t>трьох місяців</a:t>
            </a:r>
            <a:r>
              <a:rPr lang="uk-UA" sz="1800" dirty="0"/>
              <a:t> після набрання </a:t>
            </a:r>
            <a:r>
              <a:rPr lang="uk-UA" sz="1800" dirty="0" smtClean="0"/>
              <a:t>чинності Порядком прийому.</a:t>
            </a:r>
            <a:endParaRPr lang="uk-UA" sz="1800" dirty="0"/>
          </a:p>
          <a:p>
            <a:pPr marL="285750" lvl="0" indent="-285750" algn="just">
              <a:buFontTx/>
              <a:buChar char="-"/>
            </a:pPr>
            <a:endParaRPr lang="uk-UA" sz="1800" dirty="0" smtClean="0"/>
          </a:p>
          <a:p>
            <a:pPr marL="285750" lvl="0" indent="-285750" algn="just">
              <a:buFontTx/>
              <a:buChar char="-"/>
            </a:pPr>
            <a:r>
              <a:rPr lang="uk-UA" sz="1800" dirty="0" smtClean="0"/>
              <a:t>Створення </a:t>
            </a:r>
            <a:r>
              <a:rPr lang="uk-UA" sz="1800" dirty="0"/>
              <a:t>та внесення будь-яких нових конкурсних пропозицій </a:t>
            </a:r>
            <a:r>
              <a:rPr lang="uk-UA" sz="1800" dirty="0" smtClean="0"/>
              <a:t>в </a:t>
            </a:r>
            <a:r>
              <a:rPr lang="uk-UA" sz="1800" dirty="0"/>
              <a:t>період </a:t>
            </a:r>
            <a:r>
              <a:rPr lang="uk-UA" sz="1800" b="1" dirty="0"/>
              <a:t>з 24 червня до 15 серпня </a:t>
            </a:r>
            <a:r>
              <a:rPr lang="uk-UA" sz="1800" dirty="0"/>
              <a:t>2023 року </a:t>
            </a:r>
            <a:r>
              <a:rPr lang="uk-UA" sz="1800" b="1" dirty="0"/>
              <a:t>не здійснюється</a:t>
            </a:r>
            <a:r>
              <a:rPr lang="uk-UA" sz="1800" dirty="0"/>
              <a:t>.</a:t>
            </a:r>
          </a:p>
        </p:txBody>
      </p:sp>
    </p:spTree>
    <p:extLst>
      <p:ext uri="{BB962C8B-B14F-4D97-AF65-F5344CB8AC3E}">
        <p14:creationId xmlns:p14="http://schemas.microsoft.com/office/powerpoint/2010/main" val="206744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141B4D"/>
        </a:solidFill>
        <a:effectLst/>
      </p:bgPr>
    </p:bg>
    <p:spTree>
      <p:nvGrpSpPr>
        <p:cNvPr id="1" name="Shape 71"/>
        <p:cNvGrpSpPr/>
        <p:nvPr/>
      </p:nvGrpSpPr>
      <p:grpSpPr>
        <a:xfrm>
          <a:off x="0" y="0"/>
          <a:ext cx="0" cy="0"/>
          <a:chOff x="0" y="0"/>
          <a:chExt cx="0" cy="0"/>
        </a:xfrm>
      </p:grpSpPr>
      <p:pic>
        <p:nvPicPr>
          <p:cNvPr id="72" name="Google Shape;72;p15"/>
          <p:cNvPicPr preferRelativeResize="0"/>
          <p:nvPr/>
        </p:nvPicPr>
        <p:blipFill>
          <a:blip r:embed="rId3">
            <a:alphaModFix/>
          </a:blip>
          <a:stretch>
            <a:fillRect/>
          </a:stretch>
        </p:blipFill>
        <p:spPr>
          <a:xfrm>
            <a:off x="3031175" y="1832624"/>
            <a:ext cx="3081651" cy="3192749"/>
          </a:xfrm>
          <a:prstGeom prst="rect">
            <a:avLst/>
          </a:prstGeom>
          <a:noFill/>
          <a:ln>
            <a:noFill/>
          </a:ln>
        </p:spPr>
      </p:pic>
      <p:pic>
        <p:nvPicPr>
          <p:cNvPr id="73" name="Google Shape;73;p15"/>
          <p:cNvPicPr preferRelativeResize="0"/>
          <p:nvPr/>
        </p:nvPicPr>
        <p:blipFill>
          <a:blip r:embed="rId4">
            <a:alphaModFix/>
          </a:blip>
          <a:stretch>
            <a:fillRect/>
          </a:stretch>
        </p:blipFill>
        <p:spPr>
          <a:xfrm>
            <a:off x="2499075" y="5638475"/>
            <a:ext cx="4145850" cy="604350"/>
          </a:xfrm>
          <a:prstGeom prst="rect">
            <a:avLst/>
          </a:prstGeom>
          <a:noFill/>
          <a:ln>
            <a:noFill/>
          </a:ln>
        </p:spPr>
      </p:pic>
      <p:sp>
        <p:nvSpPr>
          <p:cNvPr id="5" name="TextBox 4"/>
          <p:cNvSpPr txBox="1"/>
          <p:nvPr/>
        </p:nvSpPr>
        <p:spPr>
          <a:xfrm>
            <a:off x="1592659" y="680913"/>
            <a:ext cx="5958682" cy="1077218"/>
          </a:xfrm>
          <a:prstGeom prst="rect">
            <a:avLst/>
          </a:prstGeom>
          <a:noFill/>
        </p:spPr>
        <p:txBody>
          <a:bodyPr wrap="none" rtlCol="0">
            <a:spAutoFit/>
          </a:bodyPr>
          <a:lstStyle/>
          <a:p>
            <a:pPr algn="ctr"/>
            <a:r>
              <a:rPr lang="uk-UA" sz="3200" dirty="0">
                <a:solidFill>
                  <a:schemeClr val="bg1"/>
                </a:solidFill>
                <a:latin typeface="Century Gothic" panose="020B0502020202020204" pitchFamily="34" charset="0"/>
              </a:rPr>
              <a:t>ЗАПРОШУЄМО </a:t>
            </a:r>
          </a:p>
          <a:p>
            <a:pPr algn="ctr"/>
            <a:r>
              <a:rPr lang="uk-UA" sz="3200" dirty="0">
                <a:solidFill>
                  <a:schemeClr val="bg1"/>
                </a:solidFill>
                <a:latin typeface="Century Gothic" panose="020B0502020202020204" pitchFamily="34" charset="0"/>
              </a:rPr>
              <a:t>до Львівського університету!</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sp>
        <p:nvSpPr>
          <p:cNvPr id="66" name="Google Shape;66;p14"/>
          <p:cNvSpPr txBox="1"/>
          <p:nvPr/>
        </p:nvSpPr>
        <p:spPr>
          <a:xfrm>
            <a:off x="3127823" y="19137"/>
            <a:ext cx="5936774" cy="54686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UA" sz="2400" b="1" dirty="0">
                <a:solidFill>
                  <a:srgbClr val="313B97"/>
                </a:solidFill>
                <a:latin typeface="Century Gothic"/>
                <a:ea typeface="Century Gothic"/>
                <a:cs typeface="Century Gothic"/>
                <a:sym typeface="Century Gothic"/>
              </a:rPr>
              <a:t>Співбесіди та творчі конкурси</a:t>
            </a:r>
            <a:endParaRPr sz="2400" b="1" dirty="0">
              <a:solidFill>
                <a:srgbClr val="313B97"/>
              </a:solidFill>
              <a:latin typeface="Century Gothic"/>
              <a:ea typeface="Century Gothic"/>
              <a:cs typeface="Century Gothic"/>
              <a:sym typeface="Century Gothic"/>
            </a:endParaRPr>
          </a:p>
        </p:txBody>
      </p:sp>
      <p:cxnSp>
        <p:nvCxnSpPr>
          <p:cNvPr id="31" name="Google Shape;65;p14"/>
          <p:cNvCxnSpPr/>
          <p:nvPr/>
        </p:nvCxnSpPr>
        <p:spPr>
          <a:xfrm>
            <a:off x="3923420" y="510798"/>
            <a:ext cx="5018316" cy="6164"/>
          </a:xfrm>
          <a:prstGeom prst="straightConnector1">
            <a:avLst/>
          </a:prstGeom>
          <a:noFill/>
          <a:ln w="9525" cap="flat" cmpd="sng">
            <a:solidFill>
              <a:srgbClr val="141B4D"/>
            </a:solidFill>
            <a:prstDash val="solid"/>
            <a:round/>
            <a:headEnd type="none" w="med" len="med"/>
            <a:tailEnd type="none" w="med" len="med"/>
          </a:ln>
        </p:spPr>
      </p:cxnSp>
      <p:sp>
        <p:nvSpPr>
          <p:cNvPr id="19" name="Rounded Rectangle 4">
            <a:extLst>
              <a:ext uri="{FF2B5EF4-FFF2-40B4-BE49-F238E27FC236}">
                <a16:creationId xmlns="" xmlns:a16="http://schemas.microsoft.com/office/drawing/2014/main" id="{3C1945F9-EC1A-4DC6-94BC-B32747B005FE}"/>
              </a:ext>
            </a:extLst>
          </p:cNvPr>
          <p:cNvSpPr/>
          <p:nvPr/>
        </p:nvSpPr>
        <p:spPr>
          <a:xfrm>
            <a:off x="3709976" y="682175"/>
            <a:ext cx="5140664" cy="1350940"/>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18" name="TextBox 17"/>
          <p:cNvSpPr txBox="1"/>
          <p:nvPr/>
        </p:nvSpPr>
        <p:spPr>
          <a:xfrm>
            <a:off x="3767362" y="645698"/>
            <a:ext cx="5174374" cy="907941"/>
          </a:xfrm>
          <a:prstGeom prst="rect">
            <a:avLst/>
          </a:prstGeom>
          <a:noFill/>
        </p:spPr>
        <p:txBody>
          <a:bodyPr wrap="square" rtlCol="0">
            <a:spAutoFit/>
          </a:bodyPr>
          <a:lstStyle/>
          <a:p>
            <a:pPr algn="ctr"/>
            <a:r>
              <a:rPr lang="uk-UA" sz="1700" b="1" dirty="0">
                <a:solidFill>
                  <a:srgbClr val="1C1C4C"/>
                </a:solidFill>
                <a:latin typeface="Century Gothic" panose="020B0502020202020204" pitchFamily="34" charset="0"/>
              </a:rPr>
              <a:t>Початок прийому </a:t>
            </a:r>
            <a:r>
              <a:rPr lang="uk-UA" sz="1800" dirty="0">
                <a:solidFill>
                  <a:srgbClr val="1C1C4C"/>
                </a:solidFill>
                <a:latin typeface="Times New Roman"/>
                <a:ea typeface="MS Mincho"/>
                <a:cs typeface="Times New Roman"/>
              </a:rPr>
              <a:t>подання заяв та документів для участі у </a:t>
            </a:r>
            <a:r>
              <a:rPr lang="uk-UA" sz="1800" b="1" dirty="0">
                <a:solidFill>
                  <a:srgbClr val="1C1C4C"/>
                </a:solidFill>
                <a:latin typeface="Times New Roman"/>
                <a:ea typeface="MS Mincho"/>
                <a:cs typeface="Times New Roman"/>
              </a:rPr>
              <a:t>співбесідах, творчих конкурсах</a:t>
            </a:r>
            <a:endParaRPr lang="uk-UA" sz="1800" dirty="0">
              <a:solidFill>
                <a:srgbClr val="1C1C4C"/>
              </a:solidFill>
              <a:latin typeface="Times New Roman"/>
              <a:ea typeface="MS Mincho"/>
              <a:cs typeface="Times New Roman"/>
            </a:endParaRPr>
          </a:p>
          <a:p>
            <a:pPr algn="ctr"/>
            <a:r>
              <a:rPr lang="uk-UA" sz="1700" b="1" dirty="0">
                <a:solidFill>
                  <a:srgbClr val="1C1C4C"/>
                </a:solidFill>
                <a:latin typeface="Century Gothic" panose="020B0502020202020204" pitchFamily="34" charset="0"/>
              </a:rPr>
              <a:t> </a:t>
            </a:r>
            <a:endParaRPr lang="uk-UA" sz="1700" dirty="0">
              <a:solidFill>
                <a:srgbClr val="1C1C4C"/>
              </a:solidFill>
              <a:latin typeface="Century Gothic" panose="020B0502020202020204" pitchFamily="34" charset="0"/>
            </a:endParaRPr>
          </a:p>
        </p:txBody>
      </p:sp>
      <p:grpSp>
        <p:nvGrpSpPr>
          <p:cNvPr id="10" name="Групувати 9"/>
          <p:cNvGrpSpPr/>
          <p:nvPr/>
        </p:nvGrpSpPr>
        <p:grpSpPr>
          <a:xfrm>
            <a:off x="3636715" y="2134518"/>
            <a:ext cx="2401228" cy="2083904"/>
            <a:chOff x="8850639" y="1874074"/>
            <a:chExt cx="3421128" cy="1429148"/>
          </a:xfrm>
        </p:grpSpPr>
        <p:sp>
          <p:nvSpPr>
            <p:cNvPr id="20" name="Rounded Rectangle 4">
              <a:extLst>
                <a:ext uri="{FF2B5EF4-FFF2-40B4-BE49-F238E27FC236}">
                  <a16:creationId xmlns="" xmlns:a16="http://schemas.microsoft.com/office/drawing/2014/main" id="{3C1945F9-EC1A-4DC6-94BC-B32747B005FE}"/>
                </a:ext>
              </a:extLst>
            </p:cNvPr>
            <p:cNvSpPr/>
            <p:nvPr/>
          </p:nvSpPr>
          <p:spPr>
            <a:xfrm>
              <a:off x="8850639" y="1874074"/>
              <a:ext cx="3421128" cy="1429148"/>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dirty="0"/>
            </a:p>
          </p:txBody>
        </p:sp>
        <p:sp>
          <p:nvSpPr>
            <p:cNvPr id="13" name="TextBox 12"/>
            <p:cNvSpPr txBox="1"/>
            <p:nvPr/>
          </p:nvSpPr>
          <p:spPr>
            <a:xfrm>
              <a:off x="9127877" y="2783036"/>
              <a:ext cx="2768045" cy="351380"/>
            </a:xfrm>
            <a:prstGeom prst="rect">
              <a:avLst/>
            </a:prstGeom>
            <a:noFill/>
          </p:spPr>
          <p:txBody>
            <a:bodyPr wrap="square" rtlCol="0">
              <a:spAutoFit/>
            </a:bodyPr>
            <a:lstStyle/>
            <a:p>
              <a:pPr algn="ctr"/>
              <a:r>
                <a:rPr lang="uk-UA" sz="2800" b="1" dirty="0"/>
                <a:t> </a:t>
              </a: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18 липня</a:t>
              </a:r>
            </a:p>
          </p:txBody>
        </p:sp>
        <p:sp>
          <p:nvSpPr>
            <p:cNvPr id="27" name="TextBox 26"/>
            <p:cNvSpPr txBox="1"/>
            <p:nvPr/>
          </p:nvSpPr>
          <p:spPr>
            <a:xfrm>
              <a:off x="9022494" y="1895170"/>
              <a:ext cx="3144420" cy="907941"/>
            </a:xfrm>
            <a:prstGeom prst="rect">
              <a:avLst/>
            </a:prstGeom>
            <a:noFill/>
          </p:spPr>
          <p:txBody>
            <a:bodyPr wrap="square" rtlCol="0">
              <a:spAutoFit/>
            </a:bodyPr>
            <a:lstStyle/>
            <a:p>
              <a:pPr algn="ctr"/>
              <a:r>
                <a:rPr lang="uk-UA" sz="1700" b="1" dirty="0">
                  <a:solidFill>
                    <a:srgbClr val="1C1C4C"/>
                  </a:solidFill>
                  <a:latin typeface="Century Gothic" panose="020B0502020202020204" pitchFamily="34" charset="0"/>
                </a:rPr>
                <a:t>Завершення прийому</a:t>
              </a:r>
              <a:br>
                <a:rPr lang="uk-UA" sz="1700" b="1" dirty="0">
                  <a:solidFill>
                    <a:srgbClr val="1C1C4C"/>
                  </a:solidFill>
                  <a:latin typeface="Century Gothic" panose="020B0502020202020204" pitchFamily="34" charset="0"/>
                </a:rPr>
              </a:br>
              <a:r>
                <a:rPr lang="uk-UA" sz="1800" dirty="0">
                  <a:solidFill>
                    <a:srgbClr val="1C1C4C"/>
                  </a:solidFill>
                  <a:latin typeface="Times New Roman"/>
                  <a:ea typeface="MS Mincho"/>
                  <a:cs typeface="Times New Roman"/>
                </a:rPr>
                <a:t>на місця державного замовлення</a:t>
              </a:r>
              <a:endParaRPr lang="uk-UA" sz="1700" dirty="0">
                <a:solidFill>
                  <a:srgbClr val="1C1C4C"/>
                </a:solidFill>
                <a:latin typeface="Century Gothic" panose="020B0502020202020204" pitchFamily="34" charset="0"/>
              </a:endParaRPr>
            </a:p>
          </p:txBody>
        </p:sp>
      </p:grpSp>
      <p:grpSp>
        <p:nvGrpSpPr>
          <p:cNvPr id="7" name="Групувати 6"/>
          <p:cNvGrpSpPr/>
          <p:nvPr/>
        </p:nvGrpSpPr>
        <p:grpSpPr>
          <a:xfrm>
            <a:off x="1347925" y="4453038"/>
            <a:ext cx="3195047" cy="1827475"/>
            <a:chOff x="1529142" y="3897231"/>
            <a:chExt cx="3195047" cy="2420024"/>
          </a:xfrm>
        </p:grpSpPr>
        <p:sp>
          <p:nvSpPr>
            <p:cNvPr id="30" name="Rounded Rectangle 4">
              <a:extLst>
                <a:ext uri="{FF2B5EF4-FFF2-40B4-BE49-F238E27FC236}">
                  <a16:creationId xmlns="" xmlns:a16="http://schemas.microsoft.com/office/drawing/2014/main" id="{3C1945F9-EC1A-4DC6-94BC-B32747B005FE}"/>
                </a:ext>
              </a:extLst>
            </p:cNvPr>
            <p:cNvSpPr/>
            <p:nvPr/>
          </p:nvSpPr>
          <p:spPr>
            <a:xfrm>
              <a:off x="1529142" y="3897231"/>
              <a:ext cx="3195046" cy="2420024"/>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dirty="0"/>
            </a:p>
          </p:txBody>
        </p:sp>
        <p:grpSp>
          <p:nvGrpSpPr>
            <p:cNvPr id="32" name="Групувати 31"/>
            <p:cNvGrpSpPr/>
            <p:nvPr/>
          </p:nvGrpSpPr>
          <p:grpSpPr>
            <a:xfrm>
              <a:off x="1668467" y="3991645"/>
              <a:ext cx="3055722" cy="2069705"/>
              <a:chOff x="-858298" y="245396"/>
              <a:chExt cx="2050911" cy="4569756"/>
            </a:xfrm>
          </p:grpSpPr>
          <p:sp>
            <p:nvSpPr>
              <p:cNvPr id="36" name="TextBox 35"/>
              <p:cNvSpPr txBox="1"/>
              <p:nvPr/>
            </p:nvSpPr>
            <p:spPr>
              <a:xfrm>
                <a:off x="-858298" y="245396"/>
                <a:ext cx="2050911" cy="2699665"/>
              </a:xfrm>
              <a:prstGeom prst="rect">
                <a:avLst/>
              </a:prstGeom>
              <a:noFill/>
            </p:spPr>
            <p:txBody>
              <a:bodyPr wrap="square" rtlCol="0">
                <a:spAutoFit/>
              </a:bodyPr>
              <a:lstStyle/>
              <a:p>
                <a:pPr algn="ctr"/>
                <a:r>
                  <a:rPr lang="uk-UA" sz="1800" dirty="0">
                    <a:solidFill>
                      <a:srgbClr val="1C1C4C"/>
                    </a:solidFill>
                    <a:latin typeface="Times New Roman"/>
                    <a:ea typeface="MS Mincho"/>
                    <a:cs typeface="Times New Roman"/>
                  </a:rPr>
                  <a:t>Проведення </a:t>
                </a:r>
                <a:r>
                  <a:rPr lang="uk-UA" sz="1800" b="1" dirty="0">
                    <a:solidFill>
                      <a:srgbClr val="1C1C4C"/>
                    </a:solidFill>
                    <a:latin typeface="Times New Roman"/>
                    <a:ea typeface="MS Mincho"/>
                    <a:cs typeface="Times New Roman"/>
                  </a:rPr>
                  <a:t>співбесід, творчих конкурсів</a:t>
                </a:r>
                <a:r>
                  <a:rPr lang="uk-UA" sz="1800" dirty="0">
                    <a:solidFill>
                      <a:srgbClr val="1C1C4C"/>
                    </a:solidFill>
                    <a:latin typeface="Times New Roman"/>
                    <a:ea typeface="MS Mincho"/>
                    <a:cs typeface="Times New Roman"/>
                  </a:rPr>
                  <a:t> на місця державного замовлення</a:t>
                </a:r>
              </a:p>
            </p:txBody>
          </p:sp>
          <p:sp>
            <p:nvSpPr>
              <p:cNvPr id="37" name="TextBox 36"/>
              <p:cNvSpPr txBox="1"/>
              <p:nvPr/>
            </p:nvSpPr>
            <p:spPr>
              <a:xfrm>
                <a:off x="-628471" y="2708554"/>
                <a:ext cx="1650188" cy="2106598"/>
              </a:xfrm>
              <a:prstGeom prst="rect">
                <a:avLst/>
              </a:prstGeom>
              <a:noFill/>
            </p:spPr>
            <p:txBody>
              <a:bodyPr wrap="square" rtlCol="0">
                <a:spAutoFit/>
              </a:bodyPr>
              <a:lstStyle/>
              <a:p>
                <a:pPr algn="ctr"/>
                <a:r>
                  <a:rPr lang="uk-UA" sz="2800" dirty="0">
                    <a:effectLst>
                      <a:outerShdw blurRad="38100" dist="38100" dir="2700000" algn="tl">
                        <a:srgbClr val="000000">
                          <a:alpha val="43137"/>
                        </a:srgbClr>
                      </a:outerShdw>
                    </a:effectLst>
                  </a:rPr>
                  <a:t> </a:t>
                </a:r>
                <a:r>
                  <a:rPr lang="uk-UA" sz="2800" dirty="0">
                    <a:solidFill>
                      <a:srgbClr val="1C1C4C"/>
                    </a:solidFill>
                    <a:effectLst>
                      <a:outerShdw blurRad="38100" dist="38100" dir="2700000" algn="tl">
                        <a:srgbClr val="000000">
                          <a:alpha val="43137"/>
                        </a:srgbClr>
                      </a:outerShdw>
                    </a:effectLst>
                    <a:latin typeface="Century Gothic" pitchFamily="34" charset="0"/>
                  </a:rPr>
                  <a:t>07 липня -  18 липня</a:t>
                </a:r>
              </a:p>
            </p:txBody>
          </p:sp>
        </p:grpSp>
      </p:grpSp>
      <p:sp>
        <p:nvSpPr>
          <p:cNvPr id="25" name="TextBox 24"/>
          <p:cNvSpPr txBox="1"/>
          <p:nvPr/>
        </p:nvSpPr>
        <p:spPr>
          <a:xfrm>
            <a:off x="5125213" y="1349900"/>
            <a:ext cx="2458671" cy="523220"/>
          </a:xfrm>
          <a:prstGeom prst="rect">
            <a:avLst/>
          </a:prstGeom>
          <a:noFill/>
        </p:spPr>
        <p:txBody>
          <a:bodyPr wrap="square" rtlCol="0">
            <a:spAutoFit/>
          </a:bodyPr>
          <a:lstStyle/>
          <a:p>
            <a:pPr algn="ctr"/>
            <a:r>
              <a:rPr lang="uk-UA" sz="2800" b="1" dirty="0"/>
              <a:t> </a:t>
            </a: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03 липня</a:t>
            </a:r>
          </a:p>
        </p:txBody>
      </p:sp>
      <p:grpSp>
        <p:nvGrpSpPr>
          <p:cNvPr id="6" name="Групувати 5"/>
          <p:cNvGrpSpPr/>
          <p:nvPr/>
        </p:nvGrpSpPr>
        <p:grpSpPr>
          <a:xfrm>
            <a:off x="6187098" y="2179365"/>
            <a:ext cx="2694386" cy="2013607"/>
            <a:chOff x="5237608" y="3750426"/>
            <a:chExt cx="3421127" cy="1667307"/>
          </a:xfrm>
        </p:grpSpPr>
        <p:sp>
          <p:nvSpPr>
            <p:cNvPr id="35" name="Rounded Rectangle 4">
              <a:extLst>
                <a:ext uri="{FF2B5EF4-FFF2-40B4-BE49-F238E27FC236}">
                  <a16:creationId xmlns="" xmlns:a16="http://schemas.microsoft.com/office/drawing/2014/main" id="{3C1945F9-EC1A-4DC6-94BC-B32747B005FE}"/>
                </a:ext>
              </a:extLst>
            </p:cNvPr>
            <p:cNvSpPr/>
            <p:nvPr/>
          </p:nvSpPr>
          <p:spPr>
            <a:xfrm>
              <a:off x="5237608" y="3750426"/>
              <a:ext cx="3421127" cy="1667307"/>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dirty="0"/>
            </a:p>
          </p:txBody>
        </p:sp>
        <p:sp>
          <p:nvSpPr>
            <p:cNvPr id="38" name="TextBox 37"/>
            <p:cNvSpPr txBox="1"/>
            <p:nvPr/>
          </p:nvSpPr>
          <p:spPr>
            <a:xfrm>
              <a:off x="5738159" y="4838641"/>
              <a:ext cx="2458671" cy="433237"/>
            </a:xfrm>
            <a:prstGeom prst="rect">
              <a:avLst/>
            </a:prstGeom>
            <a:noFill/>
          </p:spPr>
          <p:txBody>
            <a:bodyPr wrap="square" rtlCol="0">
              <a:spAutoFit/>
            </a:bodyPr>
            <a:lstStyle/>
            <a:p>
              <a:pPr algn="ctr"/>
              <a:r>
                <a:rPr lang="uk-UA" sz="2800" b="1" dirty="0"/>
                <a:t> </a:t>
              </a: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25 липня</a:t>
              </a:r>
            </a:p>
          </p:txBody>
        </p:sp>
        <p:sp>
          <p:nvSpPr>
            <p:cNvPr id="39" name="TextBox 38"/>
            <p:cNvSpPr txBox="1"/>
            <p:nvPr/>
          </p:nvSpPr>
          <p:spPr>
            <a:xfrm>
              <a:off x="5237608" y="3760912"/>
              <a:ext cx="3332931" cy="981154"/>
            </a:xfrm>
            <a:prstGeom prst="rect">
              <a:avLst/>
            </a:prstGeom>
            <a:noFill/>
          </p:spPr>
          <p:txBody>
            <a:bodyPr wrap="square" rtlCol="0">
              <a:spAutoFit/>
            </a:bodyPr>
            <a:lstStyle/>
            <a:p>
              <a:pPr algn="ctr"/>
              <a:r>
                <a:rPr lang="uk-UA" sz="1700" b="1" dirty="0">
                  <a:solidFill>
                    <a:srgbClr val="1C1C4C"/>
                  </a:solidFill>
                  <a:latin typeface="Century Gothic" panose="020B0502020202020204" pitchFamily="34" charset="0"/>
                </a:rPr>
                <a:t>Завершення прийому</a:t>
              </a:r>
              <a:br>
                <a:rPr lang="uk-UA" sz="1700" b="1" dirty="0">
                  <a:solidFill>
                    <a:srgbClr val="1C1C4C"/>
                  </a:solidFill>
                  <a:latin typeface="Century Gothic" panose="020B0502020202020204" pitchFamily="34" charset="0"/>
                </a:rPr>
              </a:br>
              <a:r>
                <a:rPr lang="uk-UA" sz="1800" dirty="0">
                  <a:solidFill>
                    <a:srgbClr val="1C1C4C"/>
                  </a:solidFill>
                  <a:latin typeface="Times New Roman"/>
                  <a:ea typeface="MS Mincho"/>
                  <a:cs typeface="Times New Roman"/>
                </a:rPr>
                <a:t>виключно на місця за кошти фізичних та/або юридичних осіб</a:t>
              </a:r>
            </a:p>
          </p:txBody>
        </p:sp>
      </p:grpSp>
      <p:grpSp>
        <p:nvGrpSpPr>
          <p:cNvPr id="41" name="Групувати 40"/>
          <p:cNvGrpSpPr/>
          <p:nvPr/>
        </p:nvGrpSpPr>
        <p:grpSpPr>
          <a:xfrm>
            <a:off x="4630776" y="4453038"/>
            <a:ext cx="4181248" cy="1827475"/>
            <a:chOff x="1493086" y="3897231"/>
            <a:chExt cx="3400045" cy="2420024"/>
          </a:xfrm>
        </p:grpSpPr>
        <p:sp>
          <p:nvSpPr>
            <p:cNvPr id="42" name="Rounded Rectangle 4">
              <a:extLst>
                <a:ext uri="{FF2B5EF4-FFF2-40B4-BE49-F238E27FC236}">
                  <a16:creationId xmlns="" xmlns:a16="http://schemas.microsoft.com/office/drawing/2014/main" id="{3C1945F9-EC1A-4DC6-94BC-B32747B005FE}"/>
                </a:ext>
              </a:extLst>
            </p:cNvPr>
            <p:cNvSpPr/>
            <p:nvPr/>
          </p:nvSpPr>
          <p:spPr>
            <a:xfrm>
              <a:off x="1529142" y="3897231"/>
              <a:ext cx="3327936" cy="2420024"/>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dirty="0"/>
            </a:p>
          </p:txBody>
        </p:sp>
        <p:grpSp>
          <p:nvGrpSpPr>
            <p:cNvPr id="44" name="Групувати 43"/>
            <p:cNvGrpSpPr/>
            <p:nvPr/>
          </p:nvGrpSpPr>
          <p:grpSpPr>
            <a:xfrm>
              <a:off x="1493086" y="4051079"/>
              <a:ext cx="3400045" cy="2120785"/>
              <a:chOff x="-976009" y="376621"/>
              <a:chExt cx="2282011" cy="4682537"/>
            </a:xfrm>
          </p:grpSpPr>
          <p:sp>
            <p:nvSpPr>
              <p:cNvPr id="45" name="TextBox 44"/>
              <p:cNvSpPr txBox="1"/>
              <p:nvPr/>
            </p:nvSpPr>
            <p:spPr>
              <a:xfrm>
                <a:off x="-976009" y="376621"/>
                <a:ext cx="2282011" cy="3438957"/>
              </a:xfrm>
              <a:prstGeom prst="rect">
                <a:avLst/>
              </a:prstGeom>
              <a:noFill/>
            </p:spPr>
            <p:txBody>
              <a:bodyPr wrap="square" rtlCol="0">
                <a:spAutoFit/>
              </a:bodyPr>
              <a:lstStyle/>
              <a:p>
                <a:pPr algn="ctr"/>
                <a:r>
                  <a:rPr lang="uk-UA" sz="1800" dirty="0">
                    <a:solidFill>
                      <a:srgbClr val="1C1C4C"/>
                    </a:solidFill>
                    <a:latin typeface="Times New Roman"/>
                    <a:ea typeface="MS Mincho"/>
                    <a:cs typeface="Times New Roman"/>
                  </a:rPr>
                  <a:t>Проведення </a:t>
                </a:r>
                <a:r>
                  <a:rPr lang="uk-UA" sz="1800" b="1" dirty="0">
                    <a:solidFill>
                      <a:srgbClr val="1C1C4C"/>
                    </a:solidFill>
                    <a:latin typeface="Times New Roman"/>
                    <a:ea typeface="MS Mincho"/>
                    <a:cs typeface="Times New Roman"/>
                  </a:rPr>
                  <a:t>співбесід, творчих конкурсів</a:t>
                </a:r>
                <a:r>
                  <a:rPr lang="uk-UA" sz="1800" dirty="0">
                    <a:solidFill>
                      <a:srgbClr val="1C1C4C"/>
                    </a:solidFill>
                    <a:latin typeface="Times New Roman"/>
                    <a:ea typeface="MS Mincho"/>
                    <a:cs typeface="Times New Roman"/>
                  </a:rPr>
                  <a:t> виключно на місця за кошти фізичних та/або юридичних осіб</a:t>
                </a:r>
              </a:p>
            </p:txBody>
          </p:sp>
          <p:sp>
            <p:nvSpPr>
              <p:cNvPr id="46" name="TextBox 45"/>
              <p:cNvSpPr txBox="1"/>
              <p:nvPr/>
            </p:nvSpPr>
            <p:spPr>
              <a:xfrm>
                <a:off x="-852122" y="3529349"/>
                <a:ext cx="2034237" cy="1529809"/>
              </a:xfrm>
              <a:prstGeom prst="rect">
                <a:avLst/>
              </a:prstGeom>
              <a:noFill/>
            </p:spPr>
            <p:txBody>
              <a:bodyPr wrap="square" rtlCol="0">
                <a:spAutoFit/>
              </a:bodyPr>
              <a:lstStyle/>
              <a:p>
                <a:pPr algn="ctr"/>
                <a:r>
                  <a:rPr lang="uk-UA" sz="2800" dirty="0">
                    <a:effectLst>
                      <a:outerShdw blurRad="38100" dist="38100" dir="2700000" algn="tl">
                        <a:srgbClr val="000000">
                          <a:alpha val="43137"/>
                        </a:srgbClr>
                      </a:outerShdw>
                    </a:effectLst>
                  </a:rPr>
                  <a:t> </a:t>
                </a:r>
                <a:r>
                  <a:rPr lang="uk-UA" sz="2800" dirty="0">
                    <a:solidFill>
                      <a:srgbClr val="1C1C4C"/>
                    </a:solidFill>
                    <a:effectLst>
                      <a:outerShdw blurRad="38100" dist="38100" dir="2700000" algn="tl">
                        <a:srgbClr val="000000">
                          <a:alpha val="43137"/>
                        </a:srgbClr>
                      </a:outerShdw>
                    </a:effectLst>
                    <a:latin typeface="Century Gothic" pitchFamily="34" charset="0"/>
                  </a:rPr>
                  <a:t>07 липня -  31 липня</a:t>
                </a:r>
              </a:p>
            </p:txBody>
          </p:sp>
        </p:grpSp>
      </p:grpSp>
      <p:grpSp>
        <p:nvGrpSpPr>
          <p:cNvPr id="8" name="Групувати 7"/>
          <p:cNvGrpSpPr/>
          <p:nvPr/>
        </p:nvGrpSpPr>
        <p:grpSpPr>
          <a:xfrm>
            <a:off x="1280472" y="383251"/>
            <a:ext cx="2306643" cy="2611221"/>
            <a:chOff x="4164730" y="416454"/>
            <a:chExt cx="2306643" cy="2611221"/>
          </a:xfrm>
        </p:grpSpPr>
        <p:grpSp>
          <p:nvGrpSpPr>
            <p:cNvPr id="49" name="Групувати 48"/>
            <p:cNvGrpSpPr/>
            <p:nvPr/>
          </p:nvGrpSpPr>
          <p:grpSpPr>
            <a:xfrm>
              <a:off x="4164730" y="416454"/>
              <a:ext cx="2204781" cy="2611221"/>
              <a:chOff x="1509672" y="1264022"/>
              <a:chExt cx="2152726" cy="5163671"/>
            </a:xfrm>
          </p:grpSpPr>
          <p:sp>
            <p:nvSpPr>
              <p:cNvPr id="50" name="Rounded Rectangle 4">
                <a:extLst>
                  <a:ext uri="{FF2B5EF4-FFF2-40B4-BE49-F238E27FC236}">
                    <a16:creationId xmlns="" xmlns:a16="http://schemas.microsoft.com/office/drawing/2014/main" id="{3C1945F9-EC1A-4DC6-94BC-B32747B005FE}"/>
                  </a:ext>
                </a:extLst>
              </p:cNvPr>
              <p:cNvSpPr/>
              <p:nvPr/>
            </p:nvSpPr>
            <p:spPr>
              <a:xfrm>
                <a:off x="1509672" y="1264022"/>
                <a:ext cx="2152726" cy="5163671"/>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51" name="TextBox 50"/>
              <p:cNvSpPr txBox="1"/>
              <p:nvPr/>
            </p:nvSpPr>
            <p:spPr>
              <a:xfrm>
                <a:off x="1621511" y="5161916"/>
                <a:ext cx="1929047" cy="1034664"/>
              </a:xfrm>
              <a:prstGeom prst="rect">
                <a:avLst/>
              </a:prstGeom>
              <a:noFill/>
            </p:spPr>
            <p:txBody>
              <a:bodyPr wrap="square" rtlCol="0">
                <a:spAutoFit/>
              </a:bodyPr>
              <a:lstStyle/>
              <a:p>
                <a:pPr algn="ct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01 липня</a:t>
                </a:r>
              </a:p>
            </p:txBody>
          </p:sp>
          <p:pic>
            <p:nvPicPr>
              <p:cNvPr id="52" name="Рисунок 51"/>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521841" y="1428815"/>
                <a:ext cx="512612" cy="1114587"/>
              </a:xfrm>
              <a:prstGeom prst="rect">
                <a:avLst/>
              </a:prstGeom>
            </p:spPr>
          </p:pic>
        </p:grpSp>
        <p:sp>
          <p:nvSpPr>
            <p:cNvPr id="53" name="TextBox 52"/>
            <p:cNvSpPr txBox="1"/>
            <p:nvPr/>
          </p:nvSpPr>
          <p:spPr>
            <a:xfrm>
              <a:off x="4322000" y="522291"/>
              <a:ext cx="2149373" cy="1661993"/>
            </a:xfrm>
            <a:prstGeom prst="rect">
              <a:avLst/>
            </a:prstGeom>
            <a:noFill/>
          </p:spPr>
          <p:txBody>
            <a:bodyPr wrap="square" rtlCol="0">
              <a:spAutoFit/>
            </a:bodyPr>
            <a:lstStyle/>
            <a:p>
              <a:pPr algn="ctr"/>
              <a:r>
                <a:rPr lang="uk-UA" sz="1700" b="1" dirty="0">
                  <a:solidFill>
                    <a:srgbClr val="1C1C4C"/>
                  </a:solidFill>
                  <a:latin typeface="Century Gothic" panose="020B0502020202020204" pitchFamily="34" charset="0"/>
                </a:rPr>
                <a:t>Реєстрація електронних кабінетів</a:t>
              </a:r>
              <a:r>
                <a:rPr lang="uk-UA" sz="1700" dirty="0">
                  <a:solidFill>
                    <a:srgbClr val="1C1C4C"/>
                  </a:solidFill>
                  <a:latin typeface="Century Gothic" panose="020B0502020202020204" pitchFamily="34" charset="0"/>
                </a:rPr>
                <a:t>, завантаження необхідних документів</a:t>
              </a:r>
            </a:p>
          </p:txBody>
        </p:sp>
      </p:grpSp>
    </p:spTree>
    <p:extLst>
      <p:ext uri="{BB962C8B-B14F-4D97-AF65-F5344CB8AC3E}">
        <p14:creationId xmlns:p14="http://schemas.microsoft.com/office/powerpoint/2010/main" val="410885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31" name="Google Shape;65;p14"/>
          <p:cNvCxnSpPr/>
          <p:nvPr/>
        </p:nvCxnSpPr>
        <p:spPr>
          <a:xfrm>
            <a:off x="3923421" y="796861"/>
            <a:ext cx="5018316" cy="6164"/>
          </a:xfrm>
          <a:prstGeom prst="straightConnector1">
            <a:avLst/>
          </a:prstGeom>
          <a:noFill/>
          <a:ln w="9525" cap="flat" cmpd="sng">
            <a:solidFill>
              <a:srgbClr val="141B4D"/>
            </a:solidFill>
            <a:prstDash val="solid"/>
            <a:round/>
            <a:headEnd type="none" w="med" len="med"/>
            <a:tailEnd type="none" w="med" len="med"/>
          </a:ln>
        </p:spPr>
      </p:cxnSp>
      <p:grpSp>
        <p:nvGrpSpPr>
          <p:cNvPr id="3" name="Групувати 2"/>
          <p:cNvGrpSpPr/>
          <p:nvPr/>
        </p:nvGrpSpPr>
        <p:grpSpPr>
          <a:xfrm>
            <a:off x="5165611" y="1006013"/>
            <a:ext cx="3897513" cy="1252025"/>
            <a:chOff x="4125616" y="1310195"/>
            <a:chExt cx="2244175" cy="5089255"/>
          </a:xfrm>
        </p:grpSpPr>
        <p:sp>
          <p:nvSpPr>
            <p:cNvPr id="20" name="Rounded Rectangle 4">
              <a:extLst>
                <a:ext uri="{FF2B5EF4-FFF2-40B4-BE49-F238E27FC236}">
                  <a16:creationId xmlns="" xmlns:a16="http://schemas.microsoft.com/office/drawing/2014/main" id="{3C1945F9-EC1A-4DC6-94BC-B32747B005FE}"/>
                </a:ext>
              </a:extLst>
            </p:cNvPr>
            <p:cNvSpPr/>
            <p:nvPr/>
          </p:nvSpPr>
          <p:spPr>
            <a:xfrm>
              <a:off x="4125616" y="1310195"/>
              <a:ext cx="2152726" cy="5089255"/>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2" name="TextBox 21"/>
            <p:cNvSpPr txBox="1"/>
            <p:nvPr/>
          </p:nvSpPr>
          <p:spPr>
            <a:xfrm>
              <a:off x="4238105" y="1310195"/>
              <a:ext cx="1948787" cy="2377005"/>
            </a:xfrm>
            <a:prstGeom prst="rect">
              <a:avLst/>
            </a:prstGeom>
            <a:noFill/>
          </p:spPr>
          <p:txBody>
            <a:bodyPr wrap="square" rtlCol="0">
              <a:spAutoFit/>
            </a:bodyPr>
            <a:lstStyle/>
            <a:p>
              <a:pPr algn="ctr"/>
              <a:r>
                <a:rPr lang="uk-UA" sz="1600" dirty="0">
                  <a:solidFill>
                    <a:srgbClr val="313B97"/>
                  </a:solidFill>
                  <a:latin typeface="Century Gothic"/>
                  <a:ea typeface="Century Gothic"/>
                  <a:cs typeface="Century Gothic"/>
                </a:rPr>
                <a:t>Закінчення реєстрації </a:t>
              </a:r>
              <a:br>
                <a:rPr lang="uk-UA" sz="1600" dirty="0">
                  <a:solidFill>
                    <a:srgbClr val="313B97"/>
                  </a:solidFill>
                  <a:latin typeface="Century Gothic"/>
                  <a:ea typeface="Century Gothic"/>
                  <a:cs typeface="Century Gothic"/>
                </a:rPr>
              </a:br>
              <a:r>
                <a:rPr lang="uk-UA" sz="1600" dirty="0">
                  <a:solidFill>
                    <a:srgbClr val="313B97"/>
                  </a:solidFill>
                  <a:latin typeface="Century Gothic"/>
                  <a:ea typeface="Century Gothic"/>
                  <a:cs typeface="Century Gothic"/>
                </a:rPr>
                <a:t>заяв вступників</a:t>
              </a:r>
            </a:p>
          </p:txBody>
        </p:sp>
        <p:sp>
          <p:nvSpPr>
            <p:cNvPr id="13" name="TextBox 12"/>
            <p:cNvSpPr txBox="1"/>
            <p:nvPr/>
          </p:nvSpPr>
          <p:spPr>
            <a:xfrm>
              <a:off x="4238105" y="3803214"/>
              <a:ext cx="2131686" cy="2126795"/>
            </a:xfrm>
            <a:prstGeom prst="rect">
              <a:avLst/>
            </a:prstGeom>
            <a:noFill/>
          </p:spPr>
          <p:txBody>
            <a:bodyPr wrap="square" rtlCol="0">
              <a:spAutoFit/>
            </a:bodyPr>
            <a:lstStyle/>
            <a:p>
              <a:pPr algn="ctr">
                <a:spcBef>
                  <a:spcPts val="600"/>
                </a:spcBef>
              </a:pP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31 липня (18:00)</a:t>
              </a:r>
            </a:p>
          </p:txBody>
        </p:sp>
      </p:grpSp>
      <p:grpSp>
        <p:nvGrpSpPr>
          <p:cNvPr id="2" name="Групувати 1"/>
          <p:cNvGrpSpPr/>
          <p:nvPr/>
        </p:nvGrpSpPr>
        <p:grpSpPr>
          <a:xfrm>
            <a:off x="1390546" y="860328"/>
            <a:ext cx="3437175" cy="1229729"/>
            <a:chOff x="1509672" y="1264024"/>
            <a:chExt cx="2152726" cy="3019121"/>
          </a:xfrm>
        </p:grpSpPr>
        <p:sp>
          <p:nvSpPr>
            <p:cNvPr id="19" name="Rounded Rectangle 4">
              <a:extLst>
                <a:ext uri="{FF2B5EF4-FFF2-40B4-BE49-F238E27FC236}">
                  <a16:creationId xmlns="" xmlns:a16="http://schemas.microsoft.com/office/drawing/2014/main" id="{3C1945F9-EC1A-4DC6-94BC-B32747B005FE}"/>
                </a:ext>
              </a:extLst>
            </p:cNvPr>
            <p:cNvSpPr/>
            <p:nvPr/>
          </p:nvSpPr>
          <p:spPr>
            <a:xfrm>
              <a:off x="1509672" y="1264024"/>
              <a:ext cx="2152726" cy="3019121"/>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6" name="TextBox 5"/>
            <p:cNvSpPr txBox="1"/>
            <p:nvPr/>
          </p:nvSpPr>
          <p:spPr>
            <a:xfrm>
              <a:off x="1690433" y="1391495"/>
              <a:ext cx="1830709" cy="1382089"/>
            </a:xfrm>
            <a:prstGeom prst="rect">
              <a:avLst/>
            </a:prstGeom>
            <a:noFill/>
          </p:spPr>
          <p:txBody>
            <a:bodyPr wrap="square" rtlCol="0">
              <a:spAutoFit/>
            </a:bodyPr>
            <a:lstStyle/>
            <a:p>
              <a:pPr algn="ctr"/>
              <a:r>
                <a:rPr lang="uk-UA" sz="1600" dirty="0">
                  <a:solidFill>
                    <a:srgbClr val="313B97"/>
                  </a:solidFill>
                  <a:latin typeface="Century Gothic"/>
                  <a:ea typeface="Century Gothic"/>
                  <a:cs typeface="Century Gothic"/>
                </a:rPr>
                <a:t>Початок реєстрації </a:t>
              </a:r>
              <a:br>
                <a:rPr lang="uk-UA" sz="1600" dirty="0">
                  <a:solidFill>
                    <a:srgbClr val="313B97"/>
                  </a:solidFill>
                  <a:latin typeface="Century Gothic"/>
                  <a:ea typeface="Century Gothic"/>
                  <a:cs typeface="Century Gothic"/>
                </a:rPr>
              </a:br>
              <a:r>
                <a:rPr lang="uk-UA" sz="1600" dirty="0">
                  <a:solidFill>
                    <a:srgbClr val="313B97"/>
                  </a:solidFill>
                  <a:latin typeface="Century Gothic"/>
                  <a:ea typeface="Century Gothic"/>
                  <a:cs typeface="Century Gothic"/>
                </a:rPr>
                <a:t>заяв вступників</a:t>
              </a:r>
            </a:p>
          </p:txBody>
        </p:sp>
        <p:sp>
          <p:nvSpPr>
            <p:cNvPr id="7" name="TextBox 6"/>
            <p:cNvSpPr txBox="1"/>
            <p:nvPr/>
          </p:nvSpPr>
          <p:spPr>
            <a:xfrm>
              <a:off x="1641265" y="2933550"/>
              <a:ext cx="1929047" cy="1034664"/>
            </a:xfrm>
            <a:prstGeom prst="rect">
              <a:avLst/>
            </a:prstGeom>
            <a:noFill/>
          </p:spPr>
          <p:txBody>
            <a:bodyPr wrap="square" rtlCol="0">
              <a:spAutoFit/>
            </a:bodyPr>
            <a:lstStyle/>
            <a:p>
              <a:pPr algn="ct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19 липня</a:t>
              </a:r>
            </a:p>
          </p:txBody>
        </p:sp>
      </p:grpSp>
      <p:grpSp>
        <p:nvGrpSpPr>
          <p:cNvPr id="4" name="Групувати 3"/>
          <p:cNvGrpSpPr/>
          <p:nvPr/>
        </p:nvGrpSpPr>
        <p:grpSpPr>
          <a:xfrm>
            <a:off x="1514902" y="2197002"/>
            <a:ext cx="7100794" cy="3944444"/>
            <a:chOff x="1514902" y="2197002"/>
            <a:chExt cx="7100794" cy="4706986"/>
          </a:xfrm>
        </p:grpSpPr>
        <p:sp>
          <p:nvSpPr>
            <p:cNvPr id="25" name="Rounded Rectangle 4">
              <a:extLst>
                <a:ext uri="{FF2B5EF4-FFF2-40B4-BE49-F238E27FC236}">
                  <a16:creationId xmlns="" xmlns:a16="http://schemas.microsoft.com/office/drawing/2014/main" id="{3C1945F9-EC1A-4DC6-94BC-B32747B005FE}"/>
                </a:ext>
              </a:extLst>
            </p:cNvPr>
            <p:cNvSpPr/>
            <p:nvPr/>
          </p:nvSpPr>
          <p:spPr>
            <a:xfrm>
              <a:off x="4062205" y="2755153"/>
              <a:ext cx="2152726" cy="4066556"/>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6" name="TextBox 25"/>
            <p:cNvSpPr txBox="1"/>
            <p:nvPr/>
          </p:nvSpPr>
          <p:spPr>
            <a:xfrm>
              <a:off x="4068057" y="3091214"/>
              <a:ext cx="2115403" cy="2166929"/>
            </a:xfrm>
            <a:prstGeom prst="rect">
              <a:avLst/>
            </a:prstGeom>
            <a:noFill/>
          </p:spPr>
          <p:txBody>
            <a:bodyPr wrap="square" rtlCol="0">
              <a:spAutoFit/>
            </a:bodyPr>
            <a:lstStyle/>
            <a:p>
              <a:pPr algn="ctr"/>
              <a:r>
                <a:rPr lang="uk-UA" sz="1600" dirty="0">
                  <a:solidFill>
                    <a:srgbClr val="1C1C4C"/>
                  </a:solidFill>
                  <a:latin typeface="Century Gothic" panose="020B0502020202020204" pitchFamily="34" charset="0"/>
                </a:rPr>
                <a:t>виконання вимог до зарахування вступниками, які рекомендовані до зарахування на місця </a:t>
              </a:r>
              <a:r>
                <a:rPr lang="uk-UA" sz="1600" b="1" dirty="0">
                  <a:solidFill>
                    <a:srgbClr val="1C1C4C"/>
                  </a:solidFill>
                  <a:latin typeface="Century Gothic" panose="020B0502020202020204" pitchFamily="34" charset="0"/>
                </a:rPr>
                <a:t>державного замовлення</a:t>
              </a:r>
            </a:p>
          </p:txBody>
        </p:sp>
        <p:sp>
          <p:nvSpPr>
            <p:cNvPr id="28" name="Rounded Rectangle 4">
              <a:extLst>
                <a:ext uri="{FF2B5EF4-FFF2-40B4-BE49-F238E27FC236}">
                  <a16:creationId xmlns="" xmlns:a16="http://schemas.microsoft.com/office/drawing/2014/main" id="{3C1945F9-EC1A-4DC6-94BC-B32747B005FE}"/>
                </a:ext>
              </a:extLst>
            </p:cNvPr>
            <p:cNvSpPr/>
            <p:nvPr/>
          </p:nvSpPr>
          <p:spPr>
            <a:xfrm>
              <a:off x="6462970" y="3344870"/>
              <a:ext cx="2152726" cy="3559118"/>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33" name="Oval 66">
              <a:extLst>
                <a:ext uri="{FF2B5EF4-FFF2-40B4-BE49-F238E27FC236}">
                  <a16:creationId xmlns="" xmlns:a16="http://schemas.microsoft.com/office/drawing/2014/main" id="{ACD38166-88B1-45D5-8BC8-D04CD28343CE}"/>
                </a:ext>
              </a:extLst>
            </p:cNvPr>
            <p:cNvSpPr/>
            <p:nvPr/>
          </p:nvSpPr>
          <p:spPr>
            <a:xfrm>
              <a:off x="5900681" y="2893805"/>
              <a:ext cx="129029" cy="129029"/>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38" name="TextBox 37"/>
            <p:cNvSpPr txBox="1"/>
            <p:nvPr/>
          </p:nvSpPr>
          <p:spPr>
            <a:xfrm>
              <a:off x="6508926" y="3480096"/>
              <a:ext cx="2060813" cy="1477329"/>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зарахування вступників за кошти</a:t>
              </a:r>
              <a:r>
                <a:rPr lang="uk-UA" sz="1800" b="1" dirty="0">
                  <a:solidFill>
                    <a:srgbClr val="1C1C4C"/>
                  </a:solidFill>
                  <a:latin typeface="Century Gothic" panose="020B0502020202020204" pitchFamily="34" charset="0"/>
                </a:rPr>
                <a:t> державного бюджету</a:t>
              </a:r>
            </a:p>
          </p:txBody>
        </p:sp>
        <p:sp>
          <p:nvSpPr>
            <p:cNvPr id="39" name="TextBox 38"/>
            <p:cNvSpPr txBox="1"/>
            <p:nvPr/>
          </p:nvSpPr>
          <p:spPr>
            <a:xfrm>
              <a:off x="4101869" y="5562467"/>
              <a:ext cx="2047777" cy="954918"/>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до 18:00 </a:t>
              </a:r>
              <a:br>
                <a:rPr lang="uk-UA" sz="1800" dirty="0">
                  <a:solidFill>
                    <a:srgbClr val="1C1C4C"/>
                  </a:solidFill>
                  <a:latin typeface="Century Gothic" panose="020B0502020202020204" pitchFamily="34" charset="0"/>
                </a:rPr>
              </a:br>
              <a:r>
                <a:rPr lang="uk-UA" sz="2800" b="1" dirty="0">
                  <a:solidFill>
                    <a:srgbClr val="1C1C4C"/>
                  </a:solidFill>
                  <a:latin typeface="Century Gothic" panose="020B0502020202020204" pitchFamily="34" charset="0"/>
                </a:rPr>
                <a:t>08 серпня</a:t>
              </a:r>
            </a:p>
          </p:txBody>
        </p:sp>
        <p:sp>
          <p:nvSpPr>
            <p:cNvPr id="40" name="TextBox 39"/>
            <p:cNvSpPr txBox="1"/>
            <p:nvPr/>
          </p:nvSpPr>
          <p:spPr>
            <a:xfrm>
              <a:off x="6556799" y="5756607"/>
              <a:ext cx="2012940" cy="954918"/>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не пізніше </a:t>
              </a:r>
              <a:br>
                <a:rPr lang="uk-UA" sz="1800" dirty="0">
                  <a:solidFill>
                    <a:srgbClr val="1C1C4C"/>
                  </a:solidFill>
                  <a:latin typeface="Century Gothic" panose="020B0502020202020204" pitchFamily="34" charset="0"/>
                </a:rPr>
              </a:br>
              <a:r>
                <a:rPr lang="uk-UA" sz="2400" b="1" dirty="0">
                  <a:solidFill>
                    <a:srgbClr val="1C1C4C"/>
                  </a:solidFill>
                  <a:latin typeface="Century Gothic" panose="020B0502020202020204" pitchFamily="34" charset="0"/>
                </a:rPr>
                <a:t>10 </a:t>
              </a:r>
              <a:r>
                <a:rPr lang="uk-UA" sz="2800" b="1" dirty="0">
                  <a:solidFill>
                    <a:srgbClr val="1C1C4C"/>
                  </a:solidFill>
                  <a:latin typeface="Century Gothic" panose="020B0502020202020204" pitchFamily="34" charset="0"/>
                </a:rPr>
                <a:t>серпня</a:t>
              </a:r>
            </a:p>
          </p:txBody>
        </p:sp>
        <p:sp>
          <p:nvSpPr>
            <p:cNvPr id="41" name="Rounded Rectangle 4">
              <a:extLst>
                <a:ext uri="{FF2B5EF4-FFF2-40B4-BE49-F238E27FC236}">
                  <a16:creationId xmlns="" xmlns:a16="http://schemas.microsoft.com/office/drawing/2014/main" id="{3C1945F9-EC1A-4DC6-94BC-B32747B005FE}"/>
                </a:ext>
              </a:extLst>
            </p:cNvPr>
            <p:cNvSpPr/>
            <p:nvPr/>
          </p:nvSpPr>
          <p:spPr>
            <a:xfrm>
              <a:off x="1514902" y="2197002"/>
              <a:ext cx="2152726" cy="4284724"/>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42" name="Oval 66">
              <a:extLst>
                <a:ext uri="{FF2B5EF4-FFF2-40B4-BE49-F238E27FC236}">
                  <a16:creationId xmlns="" xmlns:a16="http://schemas.microsoft.com/office/drawing/2014/main" id="{ACD38166-88B1-45D5-8BC8-D04CD28343CE}"/>
                </a:ext>
              </a:extLst>
            </p:cNvPr>
            <p:cNvSpPr/>
            <p:nvPr/>
          </p:nvSpPr>
          <p:spPr>
            <a:xfrm>
              <a:off x="3419063" y="2282797"/>
              <a:ext cx="129029" cy="129029"/>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43" name="TextBox 42"/>
            <p:cNvSpPr txBox="1"/>
            <p:nvPr/>
          </p:nvSpPr>
          <p:spPr>
            <a:xfrm>
              <a:off x="1553569" y="2597298"/>
              <a:ext cx="2049441" cy="1754326"/>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формування рейтингових списків вступників за </a:t>
              </a:r>
              <a:r>
                <a:rPr lang="uk-UA" sz="1800" b="1" dirty="0">
                  <a:solidFill>
                    <a:srgbClr val="1C1C4C"/>
                  </a:solidFill>
                  <a:latin typeface="Century Gothic" panose="020B0502020202020204" pitchFamily="34" charset="0"/>
                </a:rPr>
                <a:t>державним замовленням</a:t>
              </a:r>
            </a:p>
          </p:txBody>
        </p:sp>
        <p:sp>
          <p:nvSpPr>
            <p:cNvPr id="44" name="TextBox 43"/>
            <p:cNvSpPr txBox="1"/>
            <p:nvPr/>
          </p:nvSpPr>
          <p:spPr>
            <a:xfrm>
              <a:off x="1634986" y="5113875"/>
              <a:ext cx="1942791" cy="954918"/>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не пізніше </a:t>
              </a:r>
              <a:br>
                <a:rPr lang="uk-UA" sz="1800" dirty="0">
                  <a:solidFill>
                    <a:srgbClr val="1C1C4C"/>
                  </a:solidFill>
                  <a:latin typeface="Century Gothic" panose="020B0502020202020204" pitchFamily="34" charset="0"/>
                </a:rPr>
              </a:br>
              <a:r>
                <a:rPr lang="uk-UA" sz="2400" b="1" dirty="0">
                  <a:solidFill>
                    <a:srgbClr val="1C1C4C"/>
                  </a:solidFill>
                  <a:latin typeface="Century Gothic" panose="020B0502020202020204" pitchFamily="34" charset="0"/>
                </a:rPr>
                <a:t>05</a:t>
              </a:r>
              <a:r>
                <a:rPr lang="uk-UA" sz="2400" dirty="0">
                  <a:solidFill>
                    <a:srgbClr val="1C1C4C"/>
                  </a:solidFill>
                  <a:latin typeface="Century Gothic" panose="020B0502020202020204" pitchFamily="34" charset="0"/>
                </a:rPr>
                <a:t> </a:t>
              </a:r>
              <a:r>
                <a:rPr lang="uk-UA" sz="2800" b="1" dirty="0">
                  <a:solidFill>
                    <a:srgbClr val="1C1C4C"/>
                  </a:solidFill>
                  <a:latin typeface="Century Gothic" panose="020B0502020202020204" pitchFamily="34" charset="0"/>
                </a:rPr>
                <a:t>серпня</a:t>
              </a:r>
            </a:p>
          </p:txBody>
        </p:sp>
      </p:grpSp>
      <p:sp>
        <p:nvSpPr>
          <p:cNvPr id="45" name="Oval 66">
            <a:extLst>
              <a:ext uri="{FF2B5EF4-FFF2-40B4-BE49-F238E27FC236}">
                <a16:creationId xmlns="" xmlns:a16="http://schemas.microsoft.com/office/drawing/2014/main" id="{ACD38166-88B1-45D5-8BC8-D04CD28343CE}"/>
              </a:ext>
            </a:extLst>
          </p:cNvPr>
          <p:cNvSpPr/>
          <p:nvPr/>
        </p:nvSpPr>
        <p:spPr>
          <a:xfrm>
            <a:off x="8351116" y="3246146"/>
            <a:ext cx="129029" cy="108126"/>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46" name="Google Shape;66;p14"/>
          <p:cNvSpPr txBox="1"/>
          <p:nvPr/>
        </p:nvSpPr>
        <p:spPr>
          <a:xfrm>
            <a:off x="4381549" y="-20264"/>
            <a:ext cx="4529301" cy="843219"/>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UA" sz="2400" b="1" dirty="0">
                <a:solidFill>
                  <a:srgbClr val="313B97"/>
                </a:solidFill>
                <a:latin typeface="Century Gothic"/>
                <a:ea typeface="Century Gothic"/>
                <a:cs typeface="Century Gothic"/>
                <a:sym typeface="Century Gothic"/>
              </a:rPr>
              <a:t>Рейтингові списки та зарахування</a:t>
            </a:r>
          </a:p>
          <a:p>
            <a:pPr marL="0" lvl="0" indent="0" algn="l"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27457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a:off x="5623217" y="1237687"/>
            <a:ext cx="3280190" cy="2522"/>
          </a:xfrm>
          <a:prstGeom prst="straightConnector1">
            <a:avLst/>
          </a:prstGeom>
          <a:noFill/>
          <a:ln w="9525" cap="flat" cmpd="sng">
            <a:solidFill>
              <a:srgbClr val="141B4D"/>
            </a:solidFill>
            <a:prstDash val="solid"/>
            <a:round/>
            <a:headEnd type="none" w="med" len="med"/>
            <a:tailEnd type="none" w="med" len="med"/>
          </a:ln>
        </p:spPr>
      </p:cxnSp>
      <p:sp>
        <p:nvSpPr>
          <p:cNvPr id="20" name="Rounded Rectangle 4">
            <a:extLst>
              <a:ext uri="{FF2B5EF4-FFF2-40B4-BE49-F238E27FC236}">
                <a16:creationId xmlns="" xmlns:a16="http://schemas.microsoft.com/office/drawing/2014/main" id="{3C1945F9-EC1A-4DC6-94BC-B32747B005FE}"/>
              </a:ext>
            </a:extLst>
          </p:cNvPr>
          <p:cNvSpPr/>
          <p:nvPr/>
        </p:nvSpPr>
        <p:spPr>
          <a:xfrm>
            <a:off x="6684069" y="2236672"/>
            <a:ext cx="2152726" cy="2770995"/>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17" name="Oval 66">
            <a:extLst>
              <a:ext uri="{FF2B5EF4-FFF2-40B4-BE49-F238E27FC236}">
                <a16:creationId xmlns="" xmlns:a16="http://schemas.microsoft.com/office/drawing/2014/main" id="{ACD38166-88B1-45D5-8BC8-D04CD28343CE}"/>
              </a:ext>
            </a:extLst>
          </p:cNvPr>
          <p:cNvSpPr/>
          <p:nvPr/>
        </p:nvSpPr>
        <p:spPr>
          <a:xfrm>
            <a:off x="8601385" y="2307527"/>
            <a:ext cx="129029" cy="129029"/>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24" name="TextBox 23"/>
          <p:cNvSpPr txBox="1"/>
          <p:nvPr/>
        </p:nvSpPr>
        <p:spPr>
          <a:xfrm>
            <a:off x="6767993" y="2213570"/>
            <a:ext cx="2060813" cy="1754326"/>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зарахування вступників на місця </a:t>
            </a:r>
            <a:r>
              <a:rPr lang="uk-UA" sz="1800" b="1" dirty="0">
                <a:solidFill>
                  <a:srgbClr val="1C1C4C"/>
                </a:solidFill>
                <a:latin typeface="Century Gothic" panose="020B0502020202020204" pitchFamily="34" charset="0"/>
              </a:rPr>
              <a:t>за  кошти фізичних та/або юридичних осіб</a:t>
            </a:r>
          </a:p>
        </p:txBody>
      </p:sp>
      <p:grpSp>
        <p:nvGrpSpPr>
          <p:cNvPr id="2" name="Групувати 1"/>
          <p:cNvGrpSpPr/>
          <p:nvPr/>
        </p:nvGrpSpPr>
        <p:grpSpPr>
          <a:xfrm>
            <a:off x="3884969" y="1455908"/>
            <a:ext cx="2594650" cy="3533924"/>
            <a:chOff x="3948521" y="1579497"/>
            <a:chExt cx="2594650" cy="3533924"/>
          </a:xfrm>
        </p:grpSpPr>
        <p:sp>
          <p:nvSpPr>
            <p:cNvPr id="19" name="Rounded Rectangle 4">
              <a:extLst>
                <a:ext uri="{FF2B5EF4-FFF2-40B4-BE49-F238E27FC236}">
                  <a16:creationId xmlns="" xmlns:a16="http://schemas.microsoft.com/office/drawing/2014/main" id="{3C1945F9-EC1A-4DC6-94BC-B32747B005FE}"/>
                </a:ext>
              </a:extLst>
            </p:cNvPr>
            <p:cNvSpPr/>
            <p:nvPr/>
          </p:nvSpPr>
          <p:spPr>
            <a:xfrm>
              <a:off x="3983534" y="1579497"/>
              <a:ext cx="2559637" cy="3533924"/>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6" name="TextBox 5"/>
            <p:cNvSpPr txBox="1"/>
            <p:nvPr/>
          </p:nvSpPr>
          <p:spPr>
            <a:xfrm>
              <a:off x="3948521" y="1869428"/>
              <a:ext cx="2576841" cy="2185214"/>
            </a:xfrm>
            <a:prstGeom prst="rect">
              <a:avLst/>
            </a:prstGeom>
            <a:noFill/>
          </p:spPr>
          <p:txBody>
            <a:bodyPr wrap="square" rtlCol="0">
              <a:spAutoFit/>
            </a:bodyPr>
            <a:lstStyle/>
            <a:p>
              <a:pPr algn="ctr"/>
              <a:r>
                <a:rPr lang="uk-UA" sz="1700" dirty="0">
                  <a:solidFill>
                    <a:srgbClr val="1C1C4C"/>
                  </a:solidFill>
                  <a:latin typeface="Century Gothic" panose="020B0502020202020204" pitchFamily="34" charset="0"/>
                </a:rPr>
                <a:t>виконання вимог до зарахування вступниками, які рекомендовані до зарахування на місця </a:t>
              </a:r>
              <a:r>
                <a:rPr lang="uk-UA" sz="1700" b="1" dirty="0">
                  <a:solidFill>
                    <a:srgbClr val="1C1C4C"/>
                  </a:solidFill>
                  <a:latin typeface="Century Gothic" panose="020B0502020202020204" pitchFamily="34" charset="0"/>
                </a:rPr>
                <a:t>за  кошти фізичних та/або юридичних осіб</a:t>
              </a:r>
            </a:p>
          </p:txBody>
        </p:sp>
        <p:sp>
          <p:nvSpPr>
            <p:cNvPr id="18" name="Oval 66">
              <a:extLst>
                <a:ext uri="{FF2B5EF4-FFF2-40B4-BE49-F238E27FC236}">
                  <a16:creationId xmlns="" xmlns:a16="http://schemas.microsoft.com/office/drawing/2014/main" id="{ACD38166-88B1-45D5-8BC8-D04CD28343CE}"/>
                </a:ext>
              </a:extLst>
            </p:cNvPr>
            <p:cNvSpPr/>
            <p:nvPr/>
          </p:nvSpPr>
          <p:spPr>
            <a:xfrm>
              <a:off x="6213506" y="1718149"/>
              <a:ext cx="129029" cy="129029"/>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25" name="TextBox 24"/>
            <p:cNvSpPr txBox="1"/>
            <p:nvPr/>
          </p:nvSpPr>
          <p:spPr>
            <a:xfrm>
              <a:off x="4205793" y="4183922"/>
              <a:ext cx="2042811" cy="800219"/>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до 18:00 </a:t>
              </a:r>
              <a:br>
                <a:rPr lang="uk-UA" sz="1800" dirty="0">
                  <a:solidFill>
                    <a:srgbClr val="1C1C4C"/>
                  </a:solidFill>
                  <a:latin typeface="Century Gothic" panose="020B0502020202020204" pitchFamily="34" charset="0"/>
                </a:rPr>
              </a:b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13 серпня</a:t>
              </a:r>
            </a:p>
          </p:txBody>
        </p:sp>
      </p:grpSp>
      <p:sp>
        <p:nvSpPr>
          <p:cNvPr id="26" name="TextBox 25"/>
          <p:cNvSpPr txBox="1"/>
          <p:nvPr/>
        </p:nvSpPr>
        <p:spPr>
          <a:xfrm>
            <a:off x="6767993" y="4207448"/>
            <a:ext cx="1940040" cy="800219"/>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до 12:00 </a:t>
            </a:r>
            <a:br>
              <a:rPr lang="uk-UA" sz="1800" dirty="0">
                <a:solidFill>
                  <a:srgbClr val="1C1C4C"/>
                </a:solidFill>
                <a:latin typeface="Century Gothic" panose="020B0502020202020204" pitchFamily="34" charset="0"/>
              </a:rPr>
            </a:br>
            <a:r>
              <a:rPr lang="uk-UA" sz="2400" dirty="0">
                <a:solidFill>
                  <a:srgbClr val="1C1C4C"/>
                </a:solidFill>
                <a:effectLst>
                  <a:outerShdw blurRad="38100" dist="38100" dir="2700000" algn="tl">
                    <a:srgbClr val="000000">
                      <a:alpha val="43137"/>
                    </a:srgbClr>
                  </a:outerShdw>
                </a:effectLst>
                <a:latin typeface="Century Gothic" panose="020B0502020202020204" pitchFamily="34" charset="0"/>
              </a:rPr>
              <a:t>14 </a:t>
            </a: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серпня</a:t>
            </a:r>
          </a:p>
        </p:txBody>
      </p:sp>
      <p:sp>
        <p:nvSpPr>
          <p:cNvPr id="27" name="Rounded Rectangle 4">
            <a:extLst>
              <a:ext uri="{FF2B5EF4-FFF2-40B4-BE49-F238E27FC236}">
                <a16:creationId xmlns="" xmlns:a16="http://schemas.microsoft.com/office/drawing/2014/main" id="{3C1945F9-EC1A-4DC6-94BC-B32747B005FE}"/>
              </a:ext>
            </a:extLst>
          </p:cNvPr>
          <p:cNvSpPr/>
          <p:nvPr/>
        </p:nvSpPr>
        <p:spPr>
          <a:xfrm>
            <a:off x="1514902" y="1021345"/>
            <a:ext cx="2238951" cy="3562687"/>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3" name="Oval 66">
            <a:extLst>
              <a:ext uri="{FF2B5EF4-FFF2-40B4-BE49-F238E27FC236}">
                <a16:creationId xmlns="" xmlns:a16="http://schemas.microsoft.com/office/drawing/2014/main" id="{ACD38166-88B1-45D5-8BC8-D04CD28343CE}"/>
              </a:ext>
            </a:extLst>
          </p:cNvPr>
          <p:cNvSpPr/>
          <p:nvPr/>
        </p:nvSpPr>
        <p:spPr>
          <a:xfrm>
            <a:off x="3419063" y="1107141"/>
            <a:ext cx="129029" cy="129029"/>
          </a:xfrm>
          <a:prstGeom prst="ellipse">
            <a:avLst/>
          </a:prstGeom>
          <a:solidFill>
            <a:srgbClr val="1C1C4C"/>
          </a:solidFill>
          <a:ln w="6350">
            <a:solidFill>
              <a:srgbClr val="1C1C4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lumMod val="65000"/>
                  <a:lumOff val="35000"/>
                </a:schemeClr>
              </a:solidFill>
            </a:endParaRPr>
          </a:p>
        </p:txBody>
      </p:sp>
      <p:sp>
        <p:nvSpPr>
          <p:cNvPr id="28" name="TextBox 27"/>
          <p:cNvSpPr txBox="1"/>
          <p:nvPr/>
        </p:nvSpPr>
        <p:spPr>
          <a:xfrm>
            <a:off x="1470249" y="1417760"/>
            <a:ext cx="2298719" cy="2031325"/>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формування рейтингових списків вступників на місця </a:t>
            </a:r>
            <a:r>
              <a:rPr lang="uk-UA" sz="1800" b="1" dirty="0">
                <a:solidFill>
                  <a:srgbClr val="1C1C4C"/>
                </a:solidFill>
                <a:latin typeface="Century Gothic" panose="020B0502020202020204" pitchFamily="34" charset="0"/>
              </a:rPr>
              <a:t>за  кошти фізичних та/або юридичних осіб</a:t>
            </a:r>
          </a:p>
        </p:txBody>
      </p:sp>
      <p:sp>
        <p:nvSpPr>
          <p:cNvPr id="29" name="TextBox 28"/>
          <p:cNvSpPr txBox="1"/>
          <p:nvPr/>
        </p:nvSpPr>
        <p:spPr>
          <a:xfrm>
            <a:off x="1558628" y="3502216"/>
            <a:ext cx="2151498" cy="800219"/>
          </a:xfrm>
          <a:prstGeom prst="rect">
            <a:avLst/>
          </a:prstGeom>
          <a:noFill/>
        </p:spPr>
        <p:txBody>
          <a:bodyPr wrap="square" rtlCol="0">
            <a:spAutoFit/>
          </a:bodyPr>
          <a:lstStyle/>
          <a:p>
            <a:pPr algn="ctr"/>
            <a:r>
              <a:rPr lang="uk-UA" sz="1800" dirty="0">
                <a:solidFill>
                  <a:srgbClr val="1C1C4C"/>
                </a:solidFill>
                <a:latin typeface="Century Gothic" panose="020B0502020202020204" pitchFamily="34" charset="0"/>
              </a:rPr>
              <a:t>не раніше </a:t>
            </a:r>
            <a:br>
              <a:rPr lang="uk-UA" sz="1800" dirty="0">
                <a:solidFill>
                  <a:srgbClr val="1C1C4C"/>
                </a:solidFill>
                <a:latin typeface="Century Gothic" panose="020B0502020202020204" pitchFamily="34" charset="0"/>
              </a:rPr>
            </a:b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09 серпня</a:t>
            </a:r>
          </a:p>
        </p:txBody>
      </p:sp>
      <p:sp>
        <p:nvSpPr>
          <p:cNvPr id="21" name="Google Shape;66;p14"/>
          <p:cNvSpPr txBox="1"/>
          <p:nvPr/>
        </p:nvSpPr>
        <p:spPr>
          <a:xfrm>
            <a:off x="4408405" y="276738"/>
            <a:ext cx="4529301" cy="843219"/>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uk-UA" sz="2400" b="1" dirty="0">
                <a:solidFill>
                  <a:srgbClr val="313B97"/>
                </a:solidFill>
                <a:latin typeface="Century Gothic"/>
                <a:ea typeface="Century Gothic"/>
                <a:cs typeface="Century Gothic"/>
                <a:sym typeface="Century Gothic"/>
              </a:rPr>
              <a:t>Рейтингові списки та зарахування</a:t>
            </a:r>
          </a:p>
          <a:p>
            <a:pPr marL="0" lvl="0" indent="0" algn="l"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grpSp>
        <p:nvGrpSpPr>
          <p:cNvPr id="22" name="Групувати 21"/>
          <p:cNvGrpSpPr/>
          <p:nvPr/>
        </p:nvGrpSpPr>
        <p:grpSpPr>
          <a:xfrm>
            <a:off x="1460153" y="5100104"/>
            <a:ext cx="7116900" cy="1601485"/>
            <a:chOff x="2076123" y="4436356"/>
            <a:chExt cx="6561615" cy="2083923"/>
          </a:xfrm>
        </p:grpSpPr>
        <p:sp>
          <p:nvSpPr>
            <p:cNvPr id="30" name="Rounded Rectangle 4">
              <a:extLst>
                <a:ext uri="{FF2B5EF4-FFF2-40B4-BE49-F238E27FC236}">
                  <a16:creationId xmlns="" xmlns:a16="http://schemas.microsoft.com/office/drawing/2014/main" id="{3C1945F9-EC1A-4DC6-94BC-B32747B005FE}"/>
                </a:ext>
              </a:extLst>
            </p:cNvPr>
            <p:cNvSpPr/>
            <p:nvPr/>
          </p:nvSpPr>
          <p:spPr>
            <a:xfrm>
              <a:off x="2076123" y="4436356"/>
              <a:ext cx="6561615" cy="2083923"/>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31" name="TextBox 30"/>
            <p:cNvSpPr txBox="1"/>
            <p:nvPr/>
          </p:nvSpPr>
          <p:spPr>
            <a:xfrm>
              <a:off x="2134762" y="4466419"/>
              <a:ext cx="6444339" cy="1321626"/>
            </a:xfrm>
            <a:prstGeom prst="rect">
              <a:avLst/>
            </a:prstGeom>
            <a:noFill/>
          </p:spPr>
          <p:txBody>
            <a:bodyPr wrap="square" rtlCol="0">
              <a:spAutoFit/>
            </a:bodyPr>
            <a:lstStyle/>
            <a:p>
              <a:pPr algn="ctr"/>
              <a:r>
                <a:rPr lang="uk-UA" sz="2000" dirty="0">
                  <a:solidFill>
                    <a:srgbClr val="1C1C4C"/>
                  </a:solidFill>
                  <a:latin typeface="Century Gothic" panose="020B0502020202020204" pitchFamily="34" charset="0"/>
                </a:rPr>
                <a:t>Переведення на вакантні місця державного замовлення осіб, які зараховані на місця за </a:t>
              </a:r>
            </a:p>
            <a:p>
              <a:pPr algn="ctr"/>
              <a:r>
                <a:rPr lang="uk-UA" sz="2000" b="1" dirty="0">
                  <a:solidFill>
                    <a:srgbClr val="1C1C4C"/>
                  </a:solidFill>
                  <a:latin typeface="Century Gothic" panose="020B0502020202020204" pitchFamily="34" charset="0"/>
                </a:rPr>
                <a:t>кошти фізичних та/або юридичних осіб</a:t>
              </a:r>
            </a:p>
          </p:txBody>
        </p:sp>
        <p:sp>
          <p:nvSpPr>
            <p:cNvPr id="32" name="TextBox 31"/>
            <p:cNvSpPr txBox="1"/>
            <p:nvPr/>
          </p:nvSpPr>
          <p:spPr>
            <a:xfrm>
              <a:off x="3145113" y="5813742"/>
              <a:ext cx="4644300" cy="680837"/>
            </a:xfrm>
            <a:prstGeom prst="rect">
              <a:avLst/>
            </a:prstGeom>
            <a:noFill/>
          </p:spPr>
          <p:txBody>
            <a:bodyPr wrap="square" rtlCol="0">
              <a:spAutoFit/>
            </a:bodyPr>
            <a:lstStyle/>
            <a:p>
              <a:pPr algn="ctr"/>
              <a:r>
                <a:rPr lang="uk-UA" sz="2800" dirty="0">
                  <a:solidFill>
                    <a:srgbClr val="1C1C4C"/>
                  </a:solidFill>
                  <a:effectLst>
                    <a:outerShdw blurRad="38100" dist="38100" dir="2700000" algn="tl">
                      <a:srgbClr val="000000">
                        <a:alpha val="43137"/>
                      </a:srgbClr>
                    </a:outerShdw>
                  </a:effectLst>
                  <a:latin typeface="Century Gothic" panose="020B0502020202020204" pitchFamily="34" charset="0"/>
                </a:rPr>
                <a:t>17 - 18 серпня</a:t>
              </a:r>
            </a:p>
          </p:txBody>
        </p:sp>
      </p:grpSp>
    </p:spTree>
    <p:extLst>
      <p:ext uri="{BB962C8B-B14F-4D97-AF65-F5344CB8AC3E}">
        <p14:creationId xmlns:p14="http://schemas.microsoft.com/office/powerpoint/2010/main" val="196192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696662" y="2000007"/>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6" name="Google Shape;66;p14"/>
          <p:cNvSpPr txBox="1"/>
          <p:nvPr/>
        </p:nvSpPr>
        <p:spPr>
          <a:xfrm>
            <a:off x="1524854" y="554817"/>
            <a:ext cx="7286171" cy="1445190"/>
          </a:xfrm>
          <a:prstGeom prst="rect">
            <a:avLst/>
          </a:prstGeom>
          <a:noFill/>
          <a:ln>
            <a:noFill/>
          </a:ln>
        </p:spPr>
        <p:txBody>
          <a:bodyPr spcFirstLastPara="1" wrap="square" lIns="91425" tIns="91425" rIns="91425" bIns="91425" anchor="t" anchorCtr="0">
            <a:noAutofit/>
          </a:bodyPr>
          <a:lstStyle/>
          <a:p>
            <a:pPr lvl="0" algn="ctr"/>
            <a:r>
              <a:rPr lang="uk-UA" sz="2600" b="1" dirty="0">
                <a:solidFill>
                  <a:srgbClr val="313B97"/>
                </a:solidFill>
                <a:latin typeface="Century Gothic" pitchFamily="34" charset="0"/>
              </a:rPr>
              <a:t>Порядок прийому заяв та документів для участі у конкурсному відборі до Університету</a:t>
            </a:r>
            <a:endParaRPr lang="uk-UA" sz="2600" b="1" dirty="0">
              <a:solidFill>
                <a:srgbClr val="313B97"/>
              </a:solidFill>
              <a:latin typeface="Century Gothic" pitchFamily="34" charset="0"/>
              <a:ea typeface="Century Gothic"/>
              <a:cs typeface="Century Gothic"/>
              <a:sym typeface="Century Gothic"/>
            </a:endParaRPr>
          </a:p>
          <a:p>
            <a:pPr marL="0" lvl="0" indent="0" algn="ctr" rtl="0">
              <a:spcBef>
                <a:spcPts val="0"/>
              </a:spcBef>
              <a:spcAft>
                <a:spcPts val="0"/>
              </a:spcAft>
              <a:buNone/>
            </a:pPr>
            <a:endParaRPr sz="3000" b="1" dirty="0">
              <a:solidFill>
                <a:srgbClr val="141B4D"/>
              </a:solidFill>
              <a:latin typeface="Century Gothic"/>
              <a:ea typeface="Century Gothic"/>
              <a:cs typeface="Century Gothic"/>
              <a:sym typeface="Century Gothic"/>
            </a:endParaRPr>
          </a:p>
        </p:txBody>
      </p:sp>
      <p:sp>
        <p:nvSpPr>
          <p:cNvPr id="22" name="Rounded Rectangle 4">
            <a:extLst>
              <a:ext uri="{FF2B5EF4-FFF2-40B4-BE49-F238E27FC236}">
                <a16:creationId xmlns="" xmlns:a16="http://schemas.microsoft.com/office/drawing/2014/main" id="{3C1945F9-EC1A-4DC6-94BC-B32747B005FE}"/>
              </a:ext>
            </a:extLst>
          </p:cNvPr>
          <p:cNvSpPr/>
          <p:nvPr/>
        </p:nvSpPr>
        <p:spPr>
          <a:xfrm>
            <a:off x="1861955" y="2438400"/>
            <a:ext cx="6513946" cy="3254188"/>
          </a:xfrm>
          <a:prstGeom prst="roundRect">
            <a:avLst>
              <a:gd name="adj" fmla="val 7734"/>
            </a:avLst>
          </a:prstGeom>
          <a:solidFill>
            <a:schemeClr val="bg1"/>
          </a:solidFill>
          <a:ln w="25400">
            <a:solidFill>
              <a:srgbClr val="1C1C4C"/>
            </a:solidFill>
          </a:ln>
          <a:effectLst/>
        </p:spPr>
        <p:txBody>
          <a:bodyPr vert="horz" wrap="square" lIns="91440" tIns="45720" rIns="91440" bIns="45720" numCol="1" anchor="t" anchorCtr="0" compatLnSpc="1">
            <a:prstTxWarp prst="textNoShape">
              <a:avLst/>
            </a:prstTxWarp>
          </a:bodyPr>
          <a:lstStyle/>
          <a:p>
            <a:endParaRPr lang="ko-KR" altLang="en-US" sz="2700"/>
          </a:p>
        </p:txBody>
      </p:sp>
      <p:sp>
        <p:nvSpPr>
          <p:cNvPr id="27" name="TextBox 26"/>
          <p:cNvSpPr txBox="1"/>
          <p:nvPr/>
        </p:nvSpPr>
        <p:spPr>
          <a:xfrm>
            <a:off x="2062349" y="2618015"/>
            <a:ext cx="6095532" cy="2923877"/>
          </a:xfrm>
          <a:prstGeom prst="rect">
            <a:avLst/>
          </a:prstGeom>
          <a:noFill/>
        </p:spPr>
        <p:txBody>
          <a:bodyPr wrap="square" rtlCol="0">
            <a:spAutoFit/>
          </a:bodyPr>
          <a:lstStyle/>
          <a:p>
            <a:pPr algn="ctr"/>
            <a:r>
              <a:rPr lang="uk-UA" sz="2000" dirty="0">
                <a:solidFill>
                  <a:srgbClr val="1C1C4C"/>
                </a:solidFill>
              </a:rPr>
              <a:t>Вступники можуть подати до </a:t>
            </a:r>
          </a:p>
          <a:p>
            <a:pPr algn="ctr"/>
            <a:r>
              <a:rPr lang="en-US" sz="2800" b="1" u="sng" dirty="0">
                <a:solidFill>
                  <a:srgbClr val="1C1C4C"/>
                </a:solidFill>
              </a:rPr>
              <a:t>5</a:t>
            </a:r>
            <a:r>
              <a:rPr lang="uk-UA" sz="2800" b="1" u="sng" dirty="0" err="1">
                <a:solidFill>
                  <a:srgbClr val="1C1C4C"/>
                </a:solidFill>
              </a:rPr>
              <a:t>-ти</a:t>
            </a:r>
            <a:r>
              <a:rPr lang="uk-UA" sz="2800" b="1" u="sng" dirty="0">
                <a:solidFill>
                  <a:srgbClr val="1C1C4C"/>
                </a:solidFill>
              </a:rPr>
              <a:t> (п'яти) заяв</a:t>
            </a:r>
            <a:r>
              <a:rPr lang="uk-UA" sz="2800" dirty="0">
                <a:solidFill>
                  <a:srgbClr val="1C1C4C"/>
                </a:solidFill>
              </a:rPr>
              <a:t> </a:t>
            </a:r>
          </a:p>
          <a:p>
            <a:r>
              <a:rPr lang="uk-UA" sz="2000" dirty="0">
                <a:solidFill>
                  <a:srgbClr val="1C1C4C"/>
                </a:solidFill>
              </a:rPr>
              <a:t>на місця державного замовлення в фіксованих та відкритих </a:t>
            </a:r>
            <a:r>
              <a:rPr lang="uk-UA" sz="2000" b="1" dirty="0">
                <a:solidFill>
                  <a:srgbClr val="1C1C4C"/>
                </a:solidFill>
              </a:rPr>
              <a:t>конкурсних пропозиція</a:t>
            </a:r>
            <a:r>
              <a:rPr lang="uk-UA" sz="2000" dirty="0">
                <a:solidFill>
                  <a:srgbClr val="1C1C4C"/>
                </a:solidFill>
              </a:rPr>
              <a:t>х</a:t>
            </a:r>
          </a:p>
          <a:p>
            <a:pPr algn="ctr"/>
            <a:endParaRPr lang="uk-UA" sz="2800" b="1" u="sng" dirty="0">
              <a:solidFill>
                <a:srgbClr val="1C1C4C"/>
              </a:solidFill>
            </a:endParaRPr>
          </a:p>
          <a:p>
            <a:pPr algn="ctr"/>
            <a:r>
              <a:rPr lang="uk-UA" sz="2800" b="1" u="sng" dirty="0">
                <a:solidFill>
                  <a:srgbClr val="1C1C4C"/>
                </a:solidFill>
              </a:rPr>
              <a:t>до 20 (двадцяти) заяв</a:t>
            </a:r>
          </a:p>
          <a:p>
            <a:pPr algn="just"/>
            <a:r>
              <a:rPr lang="uk-UA" sz="2000" dirty="0">
                <a:solidFill>
                  <a:srgbClr val="1C1C4C"/>
                </a:solidFill>
              </a:rPr>
              <a:t>на конкурсні пропозиції для участі в конкурсі на місця за кошти фізичних та/або юридичних осіб</a:t>
            </a:r>
            <a:r>
              <a:rPr lang="uk-UA" sz="2000" dirty="0"/>
              <a:t> </a:t>
            </a:r>
          </a:p>
        </p:txBody>
      </p:sp>
    </p:spTree>
    <p:extLst>
      <p:ext uri="{BB962C8B-B14F-4D97-AF65-F5344CB8AC3E}">
        <p14:creationId xmlns:p14="http://schemas.microsoft.com/office/powerpoint/2010/main" val="49796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sp>
        <p:nvSpPr>
          <p:cNvPr id="66" name="Google Shape;66;p14"/>
          <p:cNvSpPr txBox="1"/>
          <p:nvPr/>
        </p:nvSpPr>
        <p:spPr>
          <a:xfrm>
            <a:off x="1257300" y="508000"/>
            <a:ext cx="7519307" cy="1133021"/>
          </a:xfrm>
          <a:prstGeom prst="rect">
            <a:avLst/>
          </a:prstGeom>
          <a:noFill/>
          <a:ln>
            <a:noFill/>
          </a:ln>
        </p:spPr>
        <p:txBody>
          <a:bodyPr spcFirstLastPara="1" wrap="square" lIns="91425" tIns="91425" rIns="91425" bIns="91425" anchor="t" anchorCtr="0">
            <a:noAutofit/>
          </a:bodyPr>
          <a:lstStyle/>
          <a:p>
            <a:pPr algn="ctr"/>
            <a:r>
              <a:rPr lang="uk-UA" sz="2400" b="1" dirty="0">
                <a:solidFill>
                  <a:srgbClr val="313B97"/>
                </a:solidFill>
                <a:latin typeface="Century Gothic"/>
                <a:ea typeface="Century Gothic"/>
                <a:cs typeface="Century Gothic"/>
                <a:sym typeface="Century Gothic"/>
              </a:rPr>
              <a:t>Прийом заяв та документів</a:t>
            </a:r>
            <a:br>
              <a:rPr lang="uk-UA" sz="2400" b="1" dirty="0">
                <a:solidFill>
                  <a:srgbClr val="313B97"/>
                </a:solidFill>
                <a:latin typeface="Century Gothic"/>
                <a:ea typeface="Century Gothic"/>
                <a:cs typeface="Century Gothic"/>
                <a:sym typeface="Century Gothic"/>
              </a:rPr>
            </a:br>
            <a:r>
              <a:rPr lang="uk-UA" sz="2000" dirty="0">
                <a:solidFill>
                  <a:srgbClr val="1C1C4C"/>
                </a:solidFill>
                <a:latin typeface="Times New Roman"/>
                <a:ea typeface="MS Mincho"/>
              </a:rPr>
              <a:t>для вступу на основі </a:t>
            </a:r>
            <a:r>
              <a:rPr lang="uk-UA" sz="2000" dirty="0" smtClean="0">
                <a:solidFill>
                  <a:srgbClr val="1C1C4C"/>
                </a:solidFill>
                <a:latin typeface="Times New Roman"/>
                <a:ea typeface="MS Mincho"/>
              </a:rPr>
              <a:t>ОКР молодшого </a:t>
            </a:r>
            <a:r>
              <a:rPr lang="uk-UA" sz="2000" dirty="0">
                <a:solidFill>
                  <a:srgbClr val="1C1C4C"/>
                </a:solidFill>
                <a:latin typeface="Times New Roman"/>
                <a:ea typeface="MS Mincho"/>
              </a:rPr>
              <a:t>спеціаліста, </a:t>
            </a:r>
            <a:endParaRPr lang="uk-UA" sz="2000" dirty="0" smtClean="0">
              <a:solidFill>
                <a:srgbClr val="1C1C4C"/>
              </a:solidFill>
              <a:latin typeface="Times New Roman"/>
              <a:ea typeface="MS Mincho"/>
            </a:endParaRPr>
          </a:p>
          <a:p>
            <a:pPr algn="ctr"/>
            <a:r>
              <a:rPr lang="uk-UA" sz="2000" dirty="0" smtClean="0">
                <a:solidFill>
                  <a:srgbClr val="1C1C4C"/>
                </a:solidFill>
                <a:latin typeface="Times New Roman"/>
                <a:ea typeface="MS Mincho"/>
              </a:rPr>
              <a:t>ОПС </a:t>
            </a:r>
            <a:r>
              <a:rPr lang="uk-UA" sz="2000" dirty="0">
                <a:solidFill>
                  <a:srgbClr val="1C1C4C"/>
                </a:solidFill>
                <a:latin typeface="Times New Roman"/>
                <a:ea typeface="MS Mincho"/>
              </a:rPr>
              <a:t>фахового молодшого </a:t>
            </a:r>
            <a:r>
              <a:rPr lang="uk-UA" sz="2000" dirty="0" smtClean="0">
                <a:solidFill>
                  <a:srgbClr val="1C1C4C"/>
                </a:solidFill>
                <a:latin typeface="Times New Roman"/>
                <a:ea typeface="MS Mincho"/>
              </a:rPr>
              <a:t>бакалавра</a:t>
            </a:r>
            <a:r>
              <a:rPr lang="en-US" sz="2000" dirty="0" smtClean="0">
                <a:solidFill>
                  <a:srgbClr val="1C1C4C"/>
                </a:solidFill>
                <a:latin typeface="Times New Roman"/>
                <a:ea typeface="MS Mincho"/>
              </a:rPr>
              <a:t> (</a:t>
            </a:r>
            <a:r>
              <a:rPr lang="uk-UA" sz="2000" dirty="0" smtClean="0">
                <a:solidFill>
                  <a:srgbClr val="1C1C4C"/>
                </a:solidFill>
                <a:latin typeface="Times New Roman"/>
                <a:ea typeface="MS Mincho"/>
              </a:rPr>
              <a:t>НРК5</a:t>
            </a:r>
            <a:r>
              <a:rPr lang="en-US" sz="2000" dirty="0" smtClean="0">
                <a:solidFill>
                  <a:srgbClr val="1C1C4C"/>
                </a:solidFill>
                <a:latin typeface="Times New Roman"/>
                <a:ea typeface="MS Mincho"/>
              </a:rPr>
              <a:t>)</a:t>
            </a:r>
            <a:endParaRPr lang="en-US" dirty="0" smtClean="0"/>
          </a:p>
          <a:p>
            <a:pPr lvl="0" algn="ctr"/>
            <a:endParaRPr lang="uk-UA" dirty="0" smtClean="0"/>
          </a:p>
          <a:p>
            <a:pPr lvl="0" algn="ctr"/>
            <a:r>
              <a:rPr lang="uk-UA" b="1" u="sng" dirty="0" smtClean="0"/>
              <a:t>Вступники </a:t>
            </a:r>
            <a:r>
              <a:rPr lang="uk-UA" b="1" u="sng" dirty="0"/>
              <a:t>приймаються на навчання на перший рік навчання. </a:t>
            </a:r>
            <a:endParaRPr lang="en-US" b="1" u="sng" dirty="0" smtClean="0"/>
          </a:p>
          <a:p>
            <a:pPr lvl="0" algn="ctr"/>
            <a:r>
              <a:rPr lang="uk-UA" dirty="0" smtClean="0"/>
              <a:t>Вступникам </a:t>
            </a:r>
            <a:r>
              <a:rPr lang="uk-UA" dirty="0"/>
              <a:t>на основі НРК5 </a:t>
            </a:r>
            <a:r>
              <a:rPr lang="uk-UA" dirty="0" smtClean="0"/>
              <a:t>Університет може </a:t>
            </a:r>
            <a:r>
              <a:rPr lang="uk-UA" dirty="0" err="1"/>
              <a:t>перезарахувати</a:t>
            </a:r>
            <a:r>
              <a:rPr lang="uk-UA" dirty="0"/>
              <a:t> кредити ЄКТС, максимальний обсяг яких визначено стандартом вищої освіти бакалавра </a:t>
            </a:r>
            <a:r>
              <a:rPr lang="uk-UA" dirty="0" smtClean="0"/>
              <a:t>(</a:t>
            </a:r>
            <a:r>
              <a:rPr lang="uk-UA" dirty="0"/>
              <a:t>за відсутності стандарту - не більше 120 кредитів ЄКТС). </a:t>
            </a:r>
            <a:endParaRPr lang="en-US" dirty="0" smtClean="0"/>
          </a:p>
          <a:p>
            <a:pPr lvl="0" algn="ctr"/>
            <a:endParaRPr lang="uk-UA" dirty="0" smtClean="0"/>
          </a:p>
          <a:p>
            <a:pPr lvl="0" algn="ctr"/>
            <a:r>
              <a:rPr lang="uk-UA" dirty="0" smtClean="0"/>
              <a:t>Такі </a:t>
            </a:r>
            <a:r>
              <a:rPr lang="uk-UA" dirty="0"/>
              <a:t>особи можуть прийматись на навчання зі скороченим строком навчання.</a:t>
            </a:r>
            <a:endParaRPr b="1" dirty="0">
              <a:solidFill>
                <a:srgbClr val="313B97"/>
              </a:solidFill>
              <a:latin typeface="Century Gothic"/>
              <a:ea typeface="Century Gothic"/>
              <a:cs typeface="Century Gothic"/>
              <a:sym typeface="Century Gothic"/>
            </a:endParaRPr>
          </a:p>
        </p:txBody>
      </p:sp>
      <p:graphicFrame>
        <p:nvGraphicFramePr>
          <p:cNvPr id="7" name="Таблиця 6"/>
          <p:cNvGraphicFramePr>
            <a:graphicFrameLocks noGrp="1"/>
          </p:cNvGraphicFramePr>
          <p:nvPr>
            <p:extLst>
              <p:ext uri="{D42A27DB-BD31-4B8C-83A1-F6EECF244321}">
                <p14:modId xmlns:p14="http://schemas.microsoft.com/office/powerpoint/2010/main" val="4138710110"/>
              </p:ext>
            </p:extLst>
          </p:nvPr>
        </p:nvGraphicFramePr>
        <p:xfrm>
          <a:off x="1476057" y="3428999"/>
          <a:ext cx="7081792" cy="3161210"/>
        </p:xfrm>
        <a:graphic>
          <a:graphicData uri="http://schemas.openxmlformats.org/drawingml/2006/table">
            <a:tbl>
              <a:tblPr firstRow="1" firstCol="1" bandRow="1"/>
              <a:tblGrid>
                <a:gridCol w="5267484">
                  <a:extLst>
                    <a:ext uri="{9D8B030D-6E8A-4147-A177-3AD203B41FA5}">
                      <a16:colId xmlns="" xmlns:a16="http://schemas.microsoft.com/office/drawing/2014/main" val="20000"/>
                    </a:ext>
                  </a:extLst>
                </a:gridCol>
                <a:gridCol w="1814308">
                  <a:extLst>
                    <a:ext uri="{9D8B030D-6E8A-4147-A177-3AD203B41FA5}">
                      <a16:colId xmlns="" xmlns:a16="http://schemas.microsoft.com/office/drawing/2014/main" val="20002"/>
                    </a:ext>
                  </a:extLst>
                </a:gridCol>
              </a:tblGrid>
              <a:tr h="391885">
                <a:tc>
                  <a:txBody>
                    <a:bodyPr/>
                    <a:lstStyle/>
                    <a:p>
                      <a:pPr algn="ctr">
                        <a:spcAft>
                          <a:spcPts val="0"/>
                        </a:spcAft>
                      </a:pPr>
                      <a:r>
                        <a:rPr lang="uk-UA" sz="2000" dirty="0">
                          <a:effectLst/>
                          <a:latin typeface="Times New Roman"/>
                          <a:ea typeface="MS Mincho"/>
                        </a:rPr>
                        <a:t>Реєстрація</a:t>
                      </a:r>
                      <a:r>
                        <a:rPr lang="uk-UA" sz="2000" baseline="0" dirty="0">
                          <a:effectLst/>
                          <a:latin typeface="Times New Roman"/>
                          <a:ea typeface="MS Mincho"/>
                        </a:rPr>
                        <a:t> електронних кабінетів</a:t>
                      </a:r>
                      <a:endParaRPr lang="uk-UA" sz="2000" dirty="0">
                        <a:effectLst/>
                        <a:latin typeface="Times New Roman"/>
                        <a:ea typeface="MS Mincho"/>
                      </a:endParaRP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0" algn="ctr" rtl="0">
                        <a:lnSpc>
                          <a:spcPct val="100000"/>
                        </a:lnSpc>
                        <a:spcBef>
                          <a:spcPts val="0"/>
                        </a:spcBef>
                        <a:spcAft>
                          <a:spcPts val="0"/>
                        </a:spcAft>
                        <a:buClr>
                          <a:srgbClr val="000000"/>
                        </a:buClr>
                        <a:buFont typeface="Arial"/>
                      </a:pPr>
                      <a:r>
                        <a:rPr lang="uk-UA" sz="2000" b="1" i="0" u="none" strike="noStrike" cap="none" dirty="0">
                          <a:solidFill>
                            <a:schemeClr val="tx1"/>
                          </a:solidFill>
                          <a:effectLst/>
                          <a:latin typeface="Times New Roman"/>
                          <a:ea typeface="MS Mincho"/>
                          <a:cs typeface="+mn-cs"/>
                          <a:sym typeface="Arial"/>
                        </a:rPr>
                        <a:t>01 липня</a:t>
                      </a: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50732780"/>
                  </a:ext>
                </a:extLst>
              </a:tr>
              <a:tr h="391885">
                <a:tc>
                  <a:txBody>
                    <a:bodyPr/>
                    <a:lstStyle/>
                    <a:p>
                      <a:pPr algn="ctr">
                        <a:spcAft>
                          <a:spcPts val="0"/>
                        </a:spcAft>
                      </a:pPr>
                      <a:r>
                        <a:rPr lang="uk-UA" sz="2000" dirty="0">
                          <a:effectLst/>
                          <a:latin typeface="Times New Roman"/>
                          <a:ea typeface="MS Mincho"/>
                        </a:rPr>
                        <a:t>Початок реєстрації заяв</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a:effectLst/>
                          <a:latin typeface="Times New Roman"/>
                          <a:ea typeface="MS Mincho"/>
                        </a:rPr>
                        <a:t>19 липня</a:t>
                      </a:r>
                      <a:endParaRPr lang="uk-UA" sz="2000" dirty="0">
                        <a:effectLst/>
                        <a:latin typeface="Times New Roman"/>
                        <a:ea typeface="MS Mincho"/>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464457">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uk-UA" sz="2000" dirty="0">
                          <a:effectLst/>
                          <a:latin typeface="Times New Roman"/>
                          <a:ea typeface="MS Mincho"/>
                        </a:rPr>
                        <a:t>Закінчення реєстрації заяв </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uk-UA" sz="1800" b="1" dirty="0">
                          <a:effectLst/>
                          <a:latin typeface="Times New Roman"/>
                          <a:ea typeface="MS Mincho"/>
                        </a:rPr>
                        <a:t>18:00</a:t>
                      </a:r>
                      <a:r>
                        <a:rPr lang="uk-UA" sz="2000" b="1" dirty="0">
                          <a:effectLst/>
                          <a:latin typeface="Times New Roman"/>
                          <a:ea typeface="MS Mincho"/>
                        </a:rPr>
                        <a:t> </a:t>
                      </a:r>
                      <a:br>
                        <a:rPr lang="uk-UA" sz="2000" b="1" dirty="0">
                          <a:effectLst/>
                          <a:latin typeface="Times New Roman"/>
                          <a:ea typeface="MS Mincho"/>
                        </a:rPr>
                      </a:br>
                      <a:r>
                        <a:rPr lang="uk-UA" sz="2000" b="1" dirty="0">
                          <a:effectLst/>
                          <a:latin typeface="Times New Roman"/>
                          <a:ea typeface="MS Mincho"/>
                        </a:rPr>
                        <a:t>31 липня</a:t>
                      </a:r>
                      <a:endParaRPr lang="uk-UA" sz="2000" dirty="0">
                        <a:effectLst/>
                        <a:latin typeface="Times New Roman"/>
                        <a:ea typeface="MS Mincho"/>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47189">
                <a:tc>
                  <a:txBody>
                    <a:bodyPr/>
                    <a:lstStyle/>
                    <a:p>
                      <a:pPr algn="ctr"/>
                      <a:r>
                        <a:rPr lang="uk-UA" sz="2000" b="0" i="0" u="none" strike="noStrike" cap="none" dirty="0">
                          <a:solidFill>
                            <a:schemeClr val="tx1"/>
                          </a:solidFill>
                          <a:effectLst/>
                          <a:latin typeface="Times New Roman"/>
                          <a:ea typeface="MS Mincho"/>
                          <a:cs typeface="+mn-cs"/>
                          <a:sym typeface="Arial"/>
                        </a:rPr>
                        <a:t>Надання рекомендацій до зарахування та оприлюднення списку рекомендованих</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uk-UA" sz="1600" b="1" i="0" u="none" strike="noStrike" cap="none" dirty="0">
                          <a:solidFill>
                            <a:schemeClr val="tx1"/>
                          </a:solidFill>
                          <a:effectLst/>
                          <a:latin typeface="Times New Roman"/>
                          <a:ea typeface="MS Mincho"/>
                          <a:cs typeface="+mn-cs"/>
                          <a:sym typeface="Arial"/>
                        </a:rPr>
                        <a:t>не раніше </a:t>
                      </a:r>
                      <a:r>
                        <a:rPr lang="uk-UA" sz="2000" b="1" i="0" u="none" strike="noStrike" cap="none" dirty="0">
                          <a:solidFill>
                            <a:schemeClr val="tx1"/>
                          </a:solidFill>
                          <a:effectLst/>
                          <a:latin typeface="Times New Roman"/>
                          <a:ea typeface="MS Mincho"/>
                          <a:cs typeface="+mn-cs"/>
                          <a:sym typeface="Arial"/>
                        </a:rPr>
                        <a:t/>
                      </a:r>
                      <a:br>
                        <a:rPr lang="uk-UA" sz="2000" b="1" i="0" u="none" strike="noStrike" cap="none" dirty="0">
                          <a:solidFill>
                            <a:schemeClr val="tx1"/>
                          </a:solidFill>
                          <a:effectLst/>
                          <a:latin typeface="Times New Roman"/>
                          <a:ea typeface="MS Mincho"/>
                          <a:cs typeface="+mn-cs"/>
                          <a:sym typeface="Arial"/>
                        </a:rPr>
                      </a:br>
                      <a:r>
                        <a:rPr lang="uk-UA" sz="2000" b="1" i="0" u="none" strike="noStrike" cap="none" dirty="0">
                          <a:solidFill>
                            <a:schemeClr val="tx1"/>
                          </a:solidFill>
                          <a:effectLst/>
                          <a:latin typeface="Times New Roman"/>
                          <a:ea typeface="MS Mincho"/>
                          <a:cs typeface="+mn-cs"/>
                          <a:sym typeface="Arial"/>
                        </a:rPr>
                        <a:t>09 серпня</a:t>
                      </a: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52991">
                <a:tc>
                  <a:txBody>
                    <a:bodyPr/>
                    <a:lstStyle/>
                    <a:p>
                      <a:pPr algn="ctr">
                        <a:spcAft>
                          <a:spcPts val="0"/>
                        </a:spcAft>
                      </a:pPr>
                      <a:r>
                        <a:rPr lang="uk-UA" sz="2000" dirty="0">
                          <a:effectLst/>
                          <a:latin typeface="Times New Roman"/>
                          <a:ea typeface="MS Mincho"/>
                        </a:rPr>
                        <a:t>Виконання вимог до зарахування вступниками </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uk-UA" sz="1800" b="1" dirty="0">
                          <a:effectLst/>
                          <a:latin typeface="Times New Roman"/>
                          <a:ea typeface="MS Mincho"/>
                        </a:rPr>
                        <a:t>до 18:00 </a:t>
                      </a:r>
                      <a:r>
                        <a:rPr lang="uk-UA" sz="2000" b="1" dirty="0">
                          <a:effectLst/>
                          <a:latin typeface="Times New Roman"/>
                          <a:ea typeface="MS Mincho"/>
                        </a:rPr>
                        <a:t/>
                      </a:r>
                      <a:br>
                        <a:rPr lang="uk-UA" sz="2000" b="1" dirty="0">
                          <a:effectLst/>
                          <a:latin typeface="Times New Roman"/>
                          <a:ea typeface="MS Mincho"/>
                        </a:rPr>
                      </a:br>
                      <a:r>
                        <a:rPr lang="uk-UA" sz="2000" b="1" dirty="0">
                          <a:effectLst/>
                          <a:latin typeface="Times New Roman"/>
                          <a:ea typeface="MS Mincho"/>
                        </a:rPr>
                        <a:t>13 серпня</a:t>
                      </a:r>
                      <a:endParaRPr lang="uk-UA" sz="2000" dirty="0">
                        <a:effectLst/>
                        <a:latin typeface="Times New Roman"/>
                        <a:ea typeface="MS Mincho"/>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75089">
                <a:tc>
                  <a:txBody>
                    <a:bodyPr/>
                    <a:lstStyle/>
                    <a:p>
                      <a:pPr algn="ctr">
                        <a:spcAft>
                          <a:spcPts val="0"/>
                        </a:spcAft>
                      </a:pPr>
                      <a:r>
                        <a:rPr lang="uk-UA" sz="2000">
                          <a:effectLst/>
                          <a:latin typeface="Times New Roman"/>
                          <a:ea typeface="MS Mincho"/>
                        </a:rPr>
                        <a:t>Зарахування вступників </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uk-UA" sz="1800" b="1" dirty="0">
                          <a:effectLst/>
                          <a:latin typeface="Times New Roman"/>
                          <a:ea typeface="MS Mincho"/>
                        </a:rPr>
                        <a:t>до 12:00 </a:t>
                      </a:r>
                      <a:br>
                        <a:rPr lang="uk-UA" sz="1800" b="1" dirty="0">
                          <a:effectLst/>
                          <a:latin typeface="Times New Roman"/>
                          <a:ea typeface="MS Mincho"/>
                        </a:rPr>
                      </a:br>
                      <a:r>
                        <a:rPr lang="uk-UA" sz="2000" b="1" dirty="0">
                          <a:effectLst/>
                          <a:latin typeface="Times New Roman"/>
                          <a:ea typeface="MS Mincho"/>
                        </a:rPr>
                        <a:t>14 серпня</a:t>
                      </a:r>
                      <a:endParaRPr lang="uk-UA" sz="2000" dirty="0">
                        <a:effectLst/>
                        <a:latin typeface="Times New Roman"/>
                        <a:ea typeface="MS Mincho"/>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267789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sp>
        <p:nvSpPr>
          <p:cNvPr id="6" name="Заголовок 1"/>
          <p:cNvSpPr>
            <a:spLocks noGrp="1"/>
          </p:cNvSpPr>
          <p:nvPr>
            <p:ph type="title"/>
          </p:nvPr>
        </p:nvSpPr>
        <p:spPr>
          <a:xfrm>
            <a:off x="1022578" y="212271"/>
            <a:ext cx="8187412" cy="751115"/>
          </a:xfrm>
        </p:spPr>
        <p:txBody>
          <a:bodyPr>
            <a:noAutofit/>
          </a:bodyPr>
          <a:lstStyle/>
          <a:p>
            <a:pPr algn="ctr"/>
            <a:r>
              <a:rPr lang="uk-UA" sz="2400" b="1" dirty="0">
                <a:solidFill>
                  <a:srgbClr val="313B97"/>
                </a:solidFill>
                <a:latin typeface="Century Gothic"/>
                <a:ea typeface="Century Gothic"/>
                <a:cs typeface="Century Gothic"/>
              </a:rPr>
              <a:t>Терміни прийому заяв та документів </a:t>
            </a:r>
            <a:br>
              <a:rPr lang="uk-UA" sz="2400" b="1" dirty="0">
                <a:solidFill>
                  <a:srgbClr val="313B97"/>
                </a:solidFill>
                <a:latin typeface="Century Gothic"/>
                <a:ea typeface="Century Gothic"/>
                <a:cs typeface="Century Gothic"/>
              </a:rPr>
            </a:br>
            <a:r>
              <a:rPr lang="uk-UA" sz="1600" b="1" dirty="0">
                <a:solidFill>
                  <a:srgbClr val="1C1C4C"/>
                </a:solidFill>
              </a:rPr>
              <a:t>для осіб, які вступають на навчання для здобуття ОС «Магістр»</a:t>
            </a:r>
          </a:p>
        </p:txBody>
      </p:sp>
      <p:graphicFrame>
        <p:nvGraphicFramePr>
          <p:cNvPr id="7" name="Таблиця 6"/>
          <p:cNvGraphicFramePr>
            <a:graphicFrameLocks noGrp="1"/>
          </p:cNvGraphicFramePr>
          <p:nvPr>
            <p:extLst>
              <p:ext uri="{D42A27DB-BD31-4B8C-83A1-F6EECF244321}">
                <p14:modId xmlns:p14="http://schemas.microsoft.com/office/powerpoint/2010/main" val="4175181151"/>
              </p:ext>
            </p:extLst>
          </p:nvPr>
        </p:nvGraphicFramePr>
        <p:xfrm>
          <a:off x="1409807" y="1023498"/>
          <a:ext cx="7649029" cy="5424190"/>
        </p:xfrm>
        <a:graphic>
          <a:graphicData uri="http://schemas.openxmlformats.org/drawingml/2006/table">
            <a:tbl>
              <a:tblPr firstRow="1" firstCol="1" bandRow="1"/>
              <a:tblGrid>
                <a:gridCol w="3112802">
                  <a:extLst>
                    <a:ext uri="{9D8B030D-6E8A-4147-A177-3AD203B41FA5}">
                      <a16:colId xmlns="" xmlns:a16="http://schemas.microsoft.com/office/drawing/2014/main" val="20000"/>
                    </a:ext>
                  </a:extLst>
                </a:gridCol>
                <a:gridCol w="2966857">
                  <a:extLst>
                    <a:ext uri="{9D8B030D-6E8A-4147-A177-3AD203B41FA5}">
                      <a16:colId xmlns="" xmlns:a16="http://schemas.microsoft.com/office/drawing/2014/main" val="20002"/>
                    </a:ext>
                  </a:extLst>
                </a:gridCol>
                <a:gridCol w="1569370">
                  <a:extLst>
                    <a:ext uri="{9D8B030D-6E8A-4147-A177-3AD203B41FA5}">
                      <a16:colId xmlns="" xmlns:a16="http://schemas.microsoft.com/office/drawing/2014/main" val="20003"/>
                    </a:ext>
                  </a:extLst>
                </a:gridCol>
              </a:tblGrid>
              <a:tr h="180980">
                <a:tc gridSpan="2">
                  <a:txBody>
                    <a:bodyPr/>
                    <a:lstStyle/>
                    <a:p>
                      <a:pPr algn="ctr">
                        <a:spcAft>
                          <a:spcPts val="0"/>
                        </a:spcAft>
                      </a:pPr>
                      <a:r>
                        <a:rPr lang="uk-UA" sz="2000" dirty="0">
                          <a:effectLst/>
                          <a:latin typeface="Times New Roman"/>
                          <a:ea typeface="MS Mincho"/>
                        </a:rPr>
                        <a:t>Реєстрація</a:t>
                      </a:r>
                      <a:r>
                        <a:rPr lang="uk-UA" sz="2000" baseline="0" dirty="0">
                          <a:effectLst/>
                          <a:latin typeface="Times New Roman"/>
                          <a:ea typeface="MS Mincho"/>
                        </a:rPr>
                        <a:t> електронних кабінетів</a:t>
                      </a:r>
                      <a:endParaRPr lang="uk-UA" sz="2000" dirty="0">
                        <a:effectLst/>
                        <a:latin typeface="Times New Roman"/>
                        <a:ea typeface="MS Mincho"/>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uk-UA" sz="2000" dirty="0">
                        <a:effectLst/>
                        <a:latin typeface="Times New Roman"/>
                        <a:ea typeface="MS Mincho"/>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01 липня</a:t>
                      </a: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303890103"/>
                  </a:ext>
                </a:extLst>
              </a:tr>
              <a:tr h="497923">
                <a:tc rowSpan="2">
                  <a:txBody>
                    <a:bodyPr/>
                    <a:lstStyle/>
                    <a:p>
                      <a:pPr algn="ctr">
                        <a:spcAft>
                          <a:spcPts val="0"/>
                        </a:spcAft>
                      </a:pPr>
                      <a:r>
                        <a:rPr lang="uk-UA" sz="1600" dirty="0">
                          <a:effectLst/>
                          <a:latin typeface="Times New Roman" panose="02020603050405020304" pitchFamily="18" charset="0"/>
                          <a:ea typeface="MS Mincho" panose="02020609040205080304"/>
                        </a:rPr>
                        <a:t>Реєстрація заяв на участь в ЄВІ та ЄФВВ, співбесіді замість ЄВІ, фаховому іспиті, фаховому іспиті замість ЄФВВ</a:t>
                      </a:r>
                      <a:endParaRPr lang="uk-UA" sz="1800" dirty="0">
                        <a:effectLst/>
                        <a:latin typeface="Times New Roman" panose="02020603050405020304" pitchFamily="18" charset="0"/>
                        <a:ea typeface="MS Mincho" panose="02020609040205080304"/>
                      </a:endParaRP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uk-UA" sz="1600">
                          <a:effectLst/>
                          <a:latin typeface="Times New Roman"/>
                          <a:ea typeface="MS Mincho"/>
                        </a:rPr>
                        <a:t>Початок реєстрації</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У терміни, встановлені Міністерством освіти і науки України</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577516">
                <a:tc vMerge="1">
                  <a:txBody>
                    <a:bodyPr/>
                    <a:lstStyle/>
                    <a:p>
                      <a:endParaRPr lang="uk-UA"/>
                    </a:p>
                  </a:txBody>
                  <a:tcPr/>
                </a:tc>
                <a:tc>
                  <a:txBody>
                    <a:bodyPr/>
                    <a:lstStyle/>
                    <a:p>
                      <a:pPr algn="ctr">
                        <a:spcAft>
                          <a:spcPts val="0"/>
                        </a:spcAft>
                      </a:pPr>
                      <a:r>
                        <a:rPr lang="uk-UA" sz="1600" dirty="0">
                          <a:effectLst/>
                          <a:latin typeface="Times New Roman"/>
                          <a:ea typeface="MS Mincho"/>
                        </a:rPr>
                        <a:t>Закінчення реєстрації</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spcAft>
                          <a:spcPts val="0"/>
                        </a:spcAft>
                      </a:pPr>
                      <a:endParaRPr lang="uk-UA" sz="1600" dirty="0">
                        <a:effectLst/>
                        <a:latin typeface="Times New Roman"/>
                        <a:ea typeface="MS Mincho"/>
                      </a:endParaRP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188297">
                <a:tc>
                  <a:txBody>
                    <a:bodyPr/>
                    <a:lstStyle/>
                    <a:p>
                      <a:pPr algn="ctr">
                        <a:spcAft>
                          <a:spcPts val="0"/>
                        </a:spcAft>
                      </a:pPr>
                      <a:r>
                        <a:rPr lang="uk-UA" sz="1600" b="0" i="0" u="none" strike="noStrike" cap="none" dirty="0">
                          <a:solidFill>
                            <a:schemeClr val="tx1"/>
                          </a:solidFill>
                          <a:effectLst/>
                          <a:latin typeface="Times New Roman" panose="02020603050405020304" pitchFamily="18" charset="0"/>
                          <a:ea typeface="MS Mincho" panose="02020609040205080304"/>
                          <a:cs typeface="+mn-cs"/>
                          <a:sym typeface="Arial"/>
                        </a:rPr>
                        <a:t>Основна і додаткові сесії ЄВІ та ЄФВВ</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R="0" algn="ctr" rtl="0">
                        <a:lnSpc>
                          <a:spcPct val="100000"/>
                        </a:lnSpc>
                        <a:spcBef>
                          <a:spcPts val="0"/>
                        </a:spcBef>
                        <a:spcAft>
                          <a:spcPts val="0"/>
                        </a:spcAft>
                        <a:buClr>
                          <a:srgbClr val="000000"/>
                        </a:buClr>
                        <a:buFont typeface="Arial"/>
                      </a:pPr>
                      <a:r>
                        <a:rPr lang="uk-UA" sz="1600" b="1" i="0" u="none" strike="noStrike" cap="none" dirty="0">
                          <a:solidFill>
                            <a:schemeClr val="tx1"/>
                          </a:solidFill>
                          <a:effectLst/>
                          <a:latin typeface="Times New Roman"/>
                          <a:ea typeface="MS Mincho"/>
                          <a:cs typeface="+mn-cs"/>
                          <a:sym typeface="Arial"/>
                        </a:rPr>
                        <a:t>У терміни, встановлені Міністерством освіти і науки України, за графіком, затвердженим Українським центром оцінювання якості освіти</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uk-UA" sz="1600" dirty="0">
                        <a:effectLst/>
                        <a:latin typeface="Times New Roman"/>
                        <a:ea typeface="MS Mincho"/>
                      </a:endParaRPr>
                    </a:p>
                  </a:txBody>
                  <a:tcPr marL="52684" marR="52684" marT="0" marB="0" anchor="ctr"/>
                </a:tc>
                <a:extLst>
                  <a:ext uri="{0D108BD9-81ED-4DB2-BD59-A6C34878D82A}">
                    <a16:rowId xmlns="" xmlns:a16="http://schemas.microsoft.com/office/drawing/2014/main" val="3401725151"/>
                  </a:ext>
                </a:extLst>
              </a:tr>
              <a:tr h="188297">
                <a:tc gridSpan="2">
                  <a:txBody>
                    <a:bodyPr/>
                    <a:lstStyle/>
                    <a:p>
                      <a:pPr algn="ctr">
                        <a:spcAft>
                          <a:spcPts val="0"/>
                        </a:spcAft>
                      </a:pPr>
                      <a:r>
                        <a:rPr lang="uk-UA" sz="1600" b="0" i="0" u="none" strike="noStrike" cap="none" dirty="0">
                          <a:solidFill>
                            <a:schemeClr val="tx1"/>
                          </a:solidFill>
                          <a:effectLst/>
                          <a:latin typeface="Times New Roman" panose="02020603050405020304" pitchFamily="18" charset="0"/>
                          <a:ea typeface="MS Mincho" panose="02020609040205080304"/>
                          <a:cs typeface="+mn-cs"/>
                          <a:sym typeface="Arial"/>
                        </a:rPr>
                        <a:t>Терміни проведення співбесід замість ЄВІ, </a:t>
                      </a:r>
                      <a:r>
                        <a:rPr lang="uk-UA" sz="1600" b="1" i="0" u="sng" strike="noStrike" cap="none" dirty="0">
                          <a:solidFill>
                            <a:schemeClr val="tx1"/>
                          </a:solidFill>
                          <a:effectLst/>
                          <a:latin typeface="Times New Roman" panose="02020603050405020304" pitchFamily="18" charset="0"/>
                          <a:ea typeface="MS Mincho" panose="02020609040205080304"/>
                          <a:cs typeface="+mn-cs"/>
                          <a:sym typeface="Arial"/>
                        </a:rPr>
                        <a:t>ФАХОВОГО ІСПИТУ</a:t>
                      </a:r>
                      <a:r>
                        <a:rPr lang="uk-UA" sz="1600" b="0" i="0" u="none" strike="noStrike" cap="none" dirty="0">
                          <a:solidFill>
                            <a:schemeClr val="tx1"/>
                          </a:solidFill>
                          <a:effectLst/>
                          <a:latin typeface="Times New Roman" panose="02020603050405020304" pitchFamily="18" charset="0"/>
                          <a:ea typeface="MS Mincho" panose="02020609040205080304"/>
                          <a:cs typeface="+mn-cs"/>
                          <a:sym typeface="Arial"/>
                        </a:rPr>
                        <a:t>, фахового іспиту замість ЄФВВ</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uk-UA" sz="1600" dirty="0">
                        <a:effectLst/>
                        <a:latin typeface="Times New Roman"/>
                        <a:ea typeface="MS Mincho"/>
                      </a:endParaRP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17 липня – 28 липня</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986650666"/>
                  </a:ext>
                </a:extLst>
              </a:tr>
              <a:tr h="188297">
                <a:tc rowSpan="2">
                  <a:txBody>
                    <a:bodyPr/>
                    <a:lstStyle/>
                    <a:p>
                      <a:pPr algn="ctr">
                        <a:spcAft>
                          <a:spcPts val="0"/>
                        </a:spcAft>
                      </a:pPr>
                      <a:r>
                        <a:rPr lang="uk-UA" sz="1600" b="0" i="0" u="none" strike="noStrike" cap="none" dirty="0">
                          <a:solidFill>
                            <a:schemeClr val="tx1"/>
                          </a:solidFill>
                          <a:effectLst/>
                          <a:latin typeface="Times New Roman"/>
                          <a:ea typeface="MS Mincho"/>
                          <a:cs typeface="+mn-cs"/>
                          <a:sym typeface="Arial"/>
                        </a:rPr>
                        <a:t>Реєстрація заяв вступників для участі в конкурсному відборі</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uk-UA" sz="1600" b="0" i="0" u="none" strike="noStrike" cap="none" dirty="0">
                          <a:solidFill>
                            <a:schemeClr val="tx1"/>
                          </a:solidFill>
                          <a:effectLst/>
                          <a:latin typeface="Times New Roman"/>
                          <a:ea typeface="MS Mincho"/>
                          <a:cs typeface="+mn-cs"/>
                          <a:sym typeface="Arial"/>
                        </a:rPr>
                        <a:t>Початок реєстрації</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31 липня</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86351">
                <a:tc vMerge="1">
                  <a:txBody>
                    <a:bodyPr/>
                    <a:lstStyle/>
                    <a:p>
                      <a:endParaRPr lang="uk-UA"/>
                    </a:p>
                  </a:txBody>
                  <a:tcPr/>
                </a:tc>
                <a:tc>
                  <a:txBody>
                    <a:bodyPr/>
                    <a:lstStyle/>
                    <a:p>
                      <a:pPr algn="ctr">
                        <a:spcAft>
                          <a:spcPts val="0"/>
                        </a:spcAft>
                      </a:pPr>
                      <a:r>
                        <a:rPr lang="uk-UA" sz="1600" b="0" i="0" u="none" strike="noStrike" cap="none" dirty="0">
                          <a:solidFill>
                            <a:schemeClr val="tx1"/>
                          </a:solidFill>
                          <a:effectLst/>
                          <a:latin typeface="Times New Roman"/>
                          <a:ea typeface="MS Mincho"/>
                          <a:cs typeface="+mn-cs"/>
                          <a:sym typeface="Arial"/>
                        </a:rPr>
                        <a:t>Закінчення реєстрації</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21 серпня</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731520">
                <a:tc gridSpan="2">
                  <a:txBody>
                    <a:bodyPr/>
                    <a:lstStyle/>
                    <a:p>
                      <a:pPr algn="ctr"/>
                      <a:r>
                        <a:rPr lang="uk-UA" sz="1600" b="0" i="0" u="none" strike="noStrike" cap="none" dirty="0">
                          <a:solidFill>
                            <a:srgbClr val="FF0000"/>
                          </a:solidFill>
                          <a:effectLst/>
                          <a:latin typeface="Times New Roman"/>
                          <a:ea typeface="MS Mincho"/>
                          <a:cs typeface="+mn-cs"/>
                          <a:sym typeface="Arial"/>
                        </a:rPr>
                        <a:t>Фаховий іспит для осіб, які беруть участь у конкурсному відборі виключно на місця кошти фізичних та/або юридичних осіб</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uk-UA" sz="1600" dirty="0">
                        <a:effectLst/>
                        <a:latin typeface="Times New Roman"/>
                        <a:ea typeface="MS Mincho"/>
                      </a:endParaRP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uk-UA" sz="1400" b="1" i="0" u="none" strike="noStrike" cap="none" dirty="0">
                          <a:solidFill>
                            <a:schemeClr val="tx1"/>
                          </a:solidFill>
                          <a:effectLst/>
                          <a:latin typeface="+mn-lt"/>
                          <a:ea typeface="+mn-ea"/>
                          <a:cs typeface="+mn-cs"/>
                          <a:sym typeface="Arial"/>
                        </a:rPr>
                        <a:t>31 липня - 14 серпня</a:t>
                      </a:r>
                    </a:p>
                  </a:txBody>
                  <a:tcPr marL="52684" marR="52684"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r h="412051">
                <a:tc gridSpan="2">
                  <a:txBody>
                    <a:bodyPr/>
                    <a:lstStyle/>
                    <a:p>
                      <a:pPr algn="ctr">
                        <a:spcAft>
                          <a:spcPts val="0"/>
                        </a:spcAft>
                      </a:pPr>
                      <a:r>
                        <a:rPr lang="uk-UA" sz="1600" b="0" i="0" u="none" strike="noStrike" cap="none" dirty="0">
                          <a:solidFill>
                            <a:schemeClr val="tx1"/>
                          </a:solidFill>
                          <a:effectLst/>
                          <a:latin typeface="Times New Roman"/>
                          <a:ea typeface="MS Mincho"/>
                          <a:cs typeface="+mn-cs"/>
                          <a:sym typeface="Arial"/>
                        </a:rPr>
                        <a:t>Формування рейтингових списків вступників, надання рекомендацій до зарахування та оприлюднення списку рекомендованих з повідомленням про отримання чи неотримання ними права здобувати вищу </a:t>
                      </a:r>
                      <a:r>
                        <a:rPr lang="uk-UA" sz="1600" b="1" i="0" u="none" strike="noStrike" cap="none" dirty="0">
                          <a:solidFill>
                            <a:schemeClr val="tx1"/>
                          </a:solidFill>
                          <a:effectLst/>
                          <a:latin typeface="Times New Roman"/>
                          <a:ea typeface="MS Mincho"/>
                          <a:cs typeface="+mn-cs"/>
                          <a:sym typeface="Arial"/>
                        </a:rPr>
                        <a:t>освіту за державним або регіональним замовленням</a:t>
                      </a:r>
                    </a:p>
                  </a:txBody>
                  <a:tcPr marL="68580" marR="6858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uk-UA" sz="1200" dirty="0">
                        <a:effectLst/>
                        <a:latin typeface="Times New Roman" panose="02020603050405020304" pitchFamily="18" charset="0"/>
                        <a:ea typeface="MS Mincho" panose="02020609040205080304"/>
                      </a:endParaRPr>
                    </a:p>
                  </a:txBody>
                  <a:tcPr marL="68580" marR="68580" marT="0" marB="0" anchor="ctr"/>
                </a:tc>
                <a:tc>
                  <a:txBody>
                    <a:bodyPr/>
                    <a:lstStyle/>
                    <a:p>
                      <a:pPr marR="0" algn="ctr" rtl="0">
                        <a:lnSpc>
                          <a:spcPct val="100000"/>
                        </a:lnSpc>
                        <a:spcBef>
                          <a:spcPts val="0"/>
                        </a:spcBef>
                        <a:spcAft>
                          <a:spcPts val="0"/>
                        </a:spcAft>
                        <a:buClr>
                          <a:srgbClr val="000000"/>
                        </a:buClr>
                        <a:buFont typeface="Arial"/>
                      </a:pPr>
                      <a:r>
                        <a:rPr lang="uk-UA" sz="1400" b="1" i="0" u="none" strike="noStrike" cap="none" dirty="0">
                          <a:solidFill>
                            <a:schemeClr val="tx1"/>
                          </a:solidFill>
                          <a:effectLst/>
                          <a:latin typeface="+mn-lt"/>
                          <a:ea typeface="+mn-ea"/>
                          <a:cs typeface="+mn-cs"/>
                          <a:sym typeface="Arial"/>
                        </a:rPr>
                        <a:t>не пізніше </a:t>
                      </a:r>
                      <a:br>
                        <a:rPr lang="uk-UA" sz="1400" b="1" i="0" u="none" strike="noStrike" cap="none" dirty="0">
                          <a:solidFill>
                            <a:schemeClr val="tx1"/>
                          </a:solidFill>
                          <a:effectLst/>
                          <a:latin typeface="+mn-lt"/>
                          <a:ea typeface="+mn-ea"/>
                          <a:cs typeface="+mn-cs"/>
                          <a:sym typeface="Arial"/>
                        </a:rPr>
                      </a:br>
                      <a:r>
                        <a:rPr lang="uk-UA" sz="1400" b="1" i="0" u="none" strike="noStrike" cap="none" dirty="0">
                          <a:solidFill>
                            <a:schemeClr val="tx1"/>
                          </a:solidFill>
                          <a:effectLst/>
                          <a:latin typeface="+mn-lt"/>
                          <a:ea typeface="+mn-ea"/>
                          <a:cs typeface="+mn-cs"/>
                          <a:sym typeface="Arial"/>
                        </a:rPr>
                        <a:t>26 серпня</a:t>
                      </a:r>
                    </a:p>
                  </a:txBody>
                  <a:tcPr marL="52684" marR="52684"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9796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0"/>
            <a:ext cx="1177012" cy="6857998"/>
          </a:xfrm>
          <a:prstGeom prst="rect">
            <a:avLst/>
          </a:prstGeom>
          <a:noFill/>
          <a:ln>
            <a:noFill/>
          </a:ln>
        </p:spPr>
      </p:pic>
      <p:cxnSp>
        <p:nvCxnSpPr>
          <p:cNvPr id="65" name="Google Shape;65;p14"/>
          <p:cNvCxnSpPr/>
          <p:nvPr/>
        </p:nvCxnSpPr>
        <p:spPr>
          <a:xfrm flipV="1">
            <a:off x="1567037" y="962230"/>
            <a:ext cx="7114363" cy="11373"/>
          </a:xfrm>
          <a:prstGeom prst="straightConnector1">
            <a:avLst/>
          </a:prstGeom>
          <a:noFill/>
          <a:ln w="9525" cap="flat" cmpd="sng">
            <a:solidFill>
              <a:srgbClr val="141B4D"/>
            </a:solidFill>
            <a:prstDash val="solid"/>
            <a:round/>
            <a:headEnd type="none" w="med" len="med"/>
            <a:tailEnd type="none" w="med" len="med"/>
          </a:ln>
        </p:spPr>
      </p:cxnSp>
      <p:sp>
        <p:nvSpPr>
          <p:cNvPr id="6" name="Заголовок 1"/>
          <p:cNvSpPr>
            <a:spLocks noGrp="1"/>
          </p:cNvSpPr>
          <p:nvPr>
            <p:ph type="title"/>
          </p:nvPr>
        </p:nvSpPr>
        <p:spPr>
          <a:xfrm>
            <a:off x="1030513" y="126833"/>
            <a:ext cx="8187412" cy="835397"/>
          </a:xfrm>
        </p:spPr>
        <p:txBody>
          <a:bodyPr>
            <a:noAutofit/>
          </a:bodyPr>
          <a:lstStyle/>
          <a:p>
            <a:pPr algn="ctr"/>
            <a:r>
              <a:rPr lang="uk-UA" sz="2400" b="1" dirty="0">
                <a:solidFill>
                  <a:srgbClr val="313B97"/>
                </a:solidFill>
                <a:latin typeface="Century Gothic"/>
                <a:ea typeface="Century Gothic"/>
                <a:cs typeface="Century Gothic"/>
              </a:rPr>
              <a:t>Терміни прийому заяв та документів </a:t>
            </a:r>
            <a:br>
              <a:rPr lang="uk-UA" sz="2400" b="1" dirty="0">
                <a:solidFill>
                  <a:srgbClr val="313B97"/>
                </a:solidFill>
                <a:latin typeface="Century Gothic"/>
                <a:ea typeface="Century Gothic"/>
                <a:cs typeface="Century Gothic"/>
              </a:rPr>
            </a:br>
            <a:r>
              <a:rPr lang="uk-UA" sz="1600" b="1" dirty="0">
                <a:solidFill>
                  <a:srgbClr val="1C1C4C"/>
                </a:solidFill>
              </a:rPr>
              <a:t>для осіб, які вступають на навчання для здобуття ОС «Магістр»</a:t>
            </a:r>
          </a:p>
        </p:txBody>
      </p:sp>
      <p:graphicFrame>
        <p:nvGraphicFramePr>
          <p:cNvPr id="8" name="Таблиця 7"/>
          <p:cNvGraphicFramePr>
            <a:graphicFrameLocks noGrp="1"/>
          </p:cNvGraphicFramePr>
          <p:nvPr>
            <p:extLst>
              <p:ext uri="{D42A27DB-BD31-4B8C-83A1-F6EECF244321}">
                <p14:modId xmlns:p14="http://schemas.microsoft.com/office/powerpoint/2010/main" val="2059643542"/>
              </p:ext>
            </p:extLst>
          </p:nvPr>
        </p:nvGraphicFramePr>
        <p:xfrm>
          <a:off x="1493648" y="1234439"/>
          <a:ext cx="7261139" cy="3627120"/>
        </p:xfrm>
        <a:graphic>
          <a:graphicData uri="http://schemas.openxmlformats.org/drawingml/2006/table">
            <a:tbl>
              <a:tblPr firstRow="1" firstCol="1" bandRow="1"/>
              <a:tblGrid>
                <a:gridCol w="5833584">
                  <a:extLst>
                    <a:ext uri="{9D8B030D-6E8A-4147-A177-3AD203B41FA5}">
                      <a16:colId xmlns="" xmlns:a16="http://schemas.microsoft.com/office/drawing/2014/main" val="20000"/>
                    </a:ext>
                  </a:extLst>
                </a:gridCol>
                <a:gridCol w="1427555">
                  <a:extLst>
                    <a:ext uri="{9D8B030D-6E8A-4147-A177-3AD203B41FA5}">
                      <a16:colId xmlns="" xmlns:a16="http://schemas.microsoft.com/office/drawing/2014/main" val="20003"/>
                    </a:ext>
                  </a:extLst>
                </a:gridCol>
              </a:tblGrid>
              <a:tr h="193175">
                <a:tc>
                  <a:txBody>
                    <a:bodyPr/>
                    <a:lstStyle/>
                    <a:p>
                      <a:pPr algn="ctr">
                        <a:spcAft>
                          <a:spcPts val="0"/>
                        </a:spcAft>
                      </a:pPr>
                      <a:r>
                        <a:rPr lang="uk-UA" sz="16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Виконання вимог</a:t>
                      </a:r>
                      <a:r>
                        <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до зарахування вступниками, які рекомендовані до зарахування на місця </a:t>
                      </a:r>
                      <a:r>
                        <a:rPr lang="uk-UA" sz="16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державного замовлення</a:t>
                      </a:r>
                      <a:endParaRPr lang="uk-UA" sz="1600" dirty="0">
                        <a:effectLst/>
                        <a:latin typeface="Times New Roman" panose="02020603050405020304" pitchFamily="18" charset="0"/>
                        <a:ea typeface="MS Mincho"/>
                        <a:cs typeface="Times New Roman" panose="02020603050405020304" pitchFamily="18" charset="0"/>
                      </a:endParaRPr>
                    </a:p>
                  </a:txBody>
                  <a:tcPr marL="52684" marR="52684"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uk-UA" sz="16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до 18:00 </a:t>
                      </a:r>
                      <a:endParaRPr lang="uk-UA" sz="16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endParaRPr>
                    </a:p>
                    <a:p>
                      <a:pPr algn="ctr"/>
                      <a:r>
                        <a:rPr lang="uk-UA" sz="16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29 серпня</a:t>
                      </a:r>
                      <a:endParaRPr lang="uk-UA" sz="1600" dirty="0">
                        <a:effectLst/>
                        <a:latin typeface="Times New Roman" panose="02020603050405020304" pitchFamily="18" charset="0"/>
                        <a:ea typeface="MS Mincho"/>
                        <a:cs typeface="Times New Roman" panose="02020603050405020304" pitchFamily="18" charset="0"/>
                      </a:endParaRPr>
                    </a:p>
                  </a:txBody>
                  <a:tcPr marL="52684" marR="52684"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06834">
                <a:tc>
                  <a:txBody>
                    <a:bodyPr/>
                    <a:lstStyle/>
                    <a:p>
                      <a:pPr algn="ctr">
                        <a:spcAft>
                          <a:spcPts val="0"/>
                        </a:spcAft>
                      </a:pPr>
                      <a:r>
                        <a:rPr lang="uk-UA" sz="14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Зарахування</a:t>
                      </a:r>
                      <a:r>
                        <a:rPr lang="uk-UA" sz="14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 вступників, які вступають </a:t>
                      </a:r>
                      <a:br>
                        <a:rPr lang="uk-UA" sz="14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br>
                      <a:r>
                        <a:rPr lang="uk-UA" sz="14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за державним або регіональним замовленням</a:t>
                      </a:r>
                      <a:endParaRPr lang="uk-UA" sz="1600" dirty="0">
                        <a:effectLst/>
                        <a:latin typeface="Times New Roman" panose="02020603050405020304" pitchFamily="18" charset="0"/>
                        <a:ea typeface="MS Mincho"/>
                        <a:cs typeface="Times New Roman" panose="02020603050405020304" pitchFamily="18" charset="0"/>
                      </a:endParaRPr>
                    </a:p>
                  </a:txBody>
                  <a:tcPr marL="52684" marR="52684"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uk-UA" sz="14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не пізніше </a:t>
                      </a:r>
                      <a:endParaRPr lang="uk-UA" sz="1400" b="0"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endParaRPr>
                    </a:p>
                    <a:p>
                      <a:pPr algn="ctr"/>
                      <a:r>
                        <a:rPr lang="uk-UA" sz="1600" b="1" i="0" u="none" strike="noStrike" cap="none" dirty="0">
                          <a:solidFill>
                            <a:schemeClr val="tx1"/>
                          </a:solidFill>
                          <a:effectLst/>
                          <a:latin typeface="Times New Roman" panose="02020603050405020304" pitchFamily="18" charset="0"/>
                          <a:ea typeface="+mn-ea"/>
                          <a:cs typeface="Times New Roman" panose="02020603050405020304" pitchFamily="18" charset="0"/>
                          <a:sym typeface="Arial"/>
                        </a:rPr>
                        <a:t>31  серпня</a:t>
                      </a:r>
                      <a:endParaRPr lang="uk-UA" sz="1600" dirty="0">
                        <a:effectLst/>
                        <a:latin typeface="Times New Roman" panose="02020603050405020304" pitchFamily="18" charset="0"/>
                        <a:ea typeface="MS Mincho"/>
                        <a:cs typeface="Times New Roman" panose="02020603050405020304" pitchFamily="18" charset="0"/>
                      </a:endParaRPr>
                    </a:p>
                  </a:txBody>
                  <a:tcPr marL="52684" marR="52684"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257567">
                <a:tc>
                  <a:txBody>
                    <a:bodyPr/>
                    <a:lstStyle/>
                    <a:p>
                      <a:pPr algn="ctr">
                        <a:spcAft>
                          <a:spcPts val="0"/>
                        </a:spcAft>
                      </a:pPr>
                      <a:r>
                        <a:rPr lang="uk-UA" sz="1600" dirty="0">
                          <a:effectLst/>
                          <a:latin typeface="Times New Roman" panose="02020603050405020304" pitchFamily="18" charset="0"/>
                          <a:ea typeface="MS Mincho" panose="02020609040205080304"/>
                          <a:cs typeface="Times New Roman" panose="02020603050405020304" pitchFamily="18" charset="0"/>
                        </a:rPr>
                        <a:t>Надання рекомендацій до зарахування та оприлюднення списку рекомендованих для вступників, які вступають на місця </a:t>
                      </a:r>
                    </a:p>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за  кошти фізичних та/або юридичних осіб</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uk-UA" sz="1400" b="1" dirty="0">
                          <a:effectLst/>
                          <a:latin typeface="Times New Roman" panose="02020603050405020304" pitchFamily="18" charset="0"/>
                          <a:ea typeface="MS Mincho" panose="02020609040205080304"/>
                          <a:cs typeface="Times New Roman" panose="02020603050405020304" pitchFamily="18" charset="0"/>
                        </a:rPr>
                        <a:t>не раніше </a:t>
                      </a:r>
                      <a:r>
                        <a:rPr lang="uk-UA" sz="1600" b="1" dirty="0">
                          <a:effectLst/>
                          <a:latin typeface="Times New Roman" panose="02020603050405020304" pitchFamily="18" charset="0"/>
                          <a:ea typeface="MS Mincho" panose="02020609040205080304"/>
                          <a:cs typeface="Times New Roman" panose="02020603050405020304" pitchFamily="18" charset="0"/>
                        </a:rPr>
                        <a:t/>
                      </a:r>
                      <a:br>
                        <a:rPr lang="uk-UA" sz="1600" b="1" dirty="0">
                          <a:effectLst/>
                          <a:latin typeface="Times New Roman" panose="02020603050405020304" pitchFamily="18" charset="0"/>
                          <a:ea typeface="MS Mincho" panose="02020609040205080304"/>
                          <a:cs typeface="Times New Roman" panose="02020603050405020304" pitchFamily="18" charset="0"/>
                        </a:rPr>
                      </a:br>
                      <a:r>
                        <a:rPr lang="uk-UA" sz="1600" b="1" dirty="0">
                          <a:effectLst/>
                          <a:latin typeface="Times New Roman" panose="02020603050405020304" pitchFamily="18" charset="0"/>
                          <a:ea typeface="MS Mincho" panose="02020609040205080304"/>
                          <a:cs typeface="Times New Roman" panose="02020603050405020304" pitchFamily="18" charset="0"/>
                        </a:rPr>
                        <a:t>30 серпня</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257567">
                <a:tc>
                  <a:txBody>
                    <a:bodyPr/>
                    <a:lstStyle/>
                    <a:p>
                      <a:pPr algn="ctr">
                        <a:spcAft>
                          <a:spcPts val="0"/>
                        </a:spcAft>
                      </a:pPr>
                      <a:r>
                        <a:rPr lang="uk-UA" sz="1600" dirty="0">
                          <a:effectLst/>
                          <a:latin typeface="Times New Roman" panose="02020603050405020304" pitchFamily="18" charset="0"/>
                          <a:ea typeface="MS Mincho" panose="02020609040205080304"/>
                          <a:cs typeface="Times New Roman" panose="02020603050405020304" pitchFamily="18" charset="0"/>
                        </a:rPr>
                        <a:t>Виконання вимог до зарахування вступниками, які вступають </a:t>
                      </a:r>
                      <a:br>
                        <a:rPr lang="uk-UA" sz="1600" dirty="0">
                          <a:effectLst/>
                          <a:latin typeface="Times New Roman" panose="02020603050405020304" pitchFamily="18" charset="0"/>
                          <a:ea typeface="MS Mincho" panose="02020609040205080304"/>
                          <a:cs typeface="Times New Roman" panose="02020603050405020304" pitchFamily="18" charset="0"/>
                        </a:rPr>
                      </a:br>
                      <a:r>
                        <a:rPr lang="uk-UA" sz="1600" b="1" dirty="0">
                          <a:effectLst/>
                          <a:latin typeface="Times New Roman" panose="02020603050405020304" pitchFamily="18" charset="0"/>
                          <a:ea typeface="MS Mincho" panose="02020609040205080304"/>
                          <a:cs typeface="Times New Roman" panose="02020603050405020304" pitchFamily="18" charset="0"/>
                        </a:rPr>
                        <a:t>за</a:t>
                      </a:r>
                      <a:r>
                        <a:rPr lang="uk-UA" sz="1600" dirty="0">
                          <a:effectLst/>
                          <a:latin typeface="Times New Roman" panose="02020603050405020304" pitchFamily="18" charset="0"/>
                          <a:ea typeface="MS Mincho" panose="02020609040205080304"/>
                          <a:cs typeface="Times New Roman" panose="02020603050405020304" pitchFamily="18" charset="0"/>
                        </a:rPr>
                        <a:t> </a:t>
                      </a:r>
                      <a:r>
                        <a:rPr lang="uk-UA" sz="1600" b="1" dirty="0">
                          <a:effectLst/>
                          <a:latin typeface="Times New Roman" panose="02020603050405020304" pitchFamily="18" charset="0"/>
                          <a:ea typeface="MS Mincho" panose="02020609040205080304"/>
                          <a:cs typeface="Times New Roman" panose="02020603050405020304" pitchFamily="18" charset="0"/>
                        </a:rPr>
                        <a:t>кошти фізичних та/або юридичних осіб</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до 1</a:t>
                      </a:r>
                      <a:r>
                        <a:rPr lang="ru-RU" sz="1600" b="1" dirty="0">
                          <a:effectLst/>
                          <a:latin typeface="Times New Roman" panose="02020603050405020304" pitchFamily="18" charset="0"/>
                          <a:ea typeface="MS Mincho" panose="02020609040205080304"/>
                          <a:cs typeface="Times New Roman" panose="02020603050405020304" pitchFamily="18" charset="0"/>
                        </a:rPr>
                        <a:t>8</a:t>
                      </a:r>
                      <a:r>
                        <a:rPr lang="uk-UA" sz="1600" b="1" dirty="0">
                          <a:effectLst/>
                          <a:latin typeface="Times New Roman" panose="02020603050405020304" pitchFamily="18" charset="0"/>
                          <a:ea typeface="MS Mincho" panose="02020609040205080304"/>
                          <a:cs typeface="Times New Roman" panose="02020603050405020304" pitchFamily="18" charset="0"/>
                        </a:rPr>
                        <a:t>:00 </a:t>
                      </a:r>
                      <a:endParaRPr lang="uk-UA" sz="1600" dirty="0">
                        <a:effectLst/>
                        <a:latin typeface="Times New Roman" panose="02020603050405020304" pitchFamily="18" charset="0"/>
                        <a:ea typeface="MS Mincho" panose="02020609040205080304"/>
                        <a:cs typeface="Times New Roman" panose="02020603050405020304" pitchFamily="18" charset="0"/>
                      </a:endParaRPr>
                    </a:p>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04 вересня</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386351">
                <a:tc>
                  <a:txBody>
                    <a:bodyPr/>
                    <a:lstStyle/>
                    <a:p>
                      <a:pPr algn="ctr">
                        <a:spcAft>
                          <a:spcPts val="0"/>
                        </a:spcAft>
                      </a:pPr>
                      <a:r>
                        <a:rPr lang="uk-UA" sz="1600" dirty="0">
                          <a:effectLst/>
                          <a:latin typeface="Times New Roman" panose="02020603050405020304" pitchFamily="18" charset="0"/>
                          <a:ea typeface="MS Mincho" panose="02020609040205080304"/>
                          <a:cs typeface="Times New Roman" panose="02020603050405020304" pitchFamily="18" charset="0"/>
                        </a:rPr>
                        <a:t>Зарахування вступників для навчання </a:t>
                      </a:r>
                      <a:br>
                        <a:rPr lang="uk-UA" sz="1600" dirty="0">
                          <a:effectLst/>
                          <a:latin typeface="Times New Roman" panose="02020603050405020304" pitchFamily="18" charset="0"/>
                          <a:ea typeface="MS Mincho" panose="02020609040205080304"/>
                          <a:cs typeface="Times New Roman" panose="02020603050405020304" pitchFamily="18" charset="0"/>
                        </a:rPr>
                      </a:br>
                      <a:r>
                        <a:rPr lang="uk-UA" sz="1600" b="1" dirty="0">
                          <a:effectLst/>
                          <a:latin typeface="Times New Roman" panose="02020603050405020304" pitchFamily="18" charset="0"/>
                          <a:ea typeface="MS Mincho" panose="02020609040205080304"/>
                          <a:cs typeface="Times New Roman" panose="02020603050405020304" pitchFamily="18" charset="0"/>
                        </a:rPr>
                        <a:t>за кошти фізичних та/або юридичних осіб</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до 12:00 </a:t>
                      </a:r>
                      <a:endParaRPr lang="uk-UA" sz="1600" dirty="0">
                        <a:effectLst/>
                        <a:latin typeface="Times New Roman" panose="02020603050405020304" pitchFamily="18" charset="0"/>
                        <a:ea typeface="MS Mincho" panose="02020609040205080304"/>
                        <a:cs typeface="Times New Roman" panose="02020603050405020304" pitchFamily="18" charset="0"/>
                      </a:endParaRPr>
                    </a:p>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06 вересня</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386351">
                <a:tc>
                  <a:txBody>
                    <a:bodyPr/>
                    <a:lstStyle/>
                    <a:p>
                      <a:pPr algn="ctr">
                        <a:spcAft>
                          <a:spcPts val="0"/>
                        </a:spcAft>
                      </a:pPr>
                      <a:r>
                        <a:rPr lang="uk-UA" sz="1600" dirty="0">
                          <a:effectLst/>
                          <a:latin typeface="Times New Roman" panose="02020603050405020304" pitchFamily="18" charset="0"/>
                          <a:ea typeface="MS Mincho" panose="02020609040205080304"/>
                          <a:cs typeface="Times New Roman" panose="02020603050405020304" pitchFamily="18" charset="0"/>
                        </a:rPr>
                        <a:t>Переведення на вакантні місця державного замовлення осіб, які зараховані за </a:t>
                      </a:r>
                      <a:r>
                        <a:rPr lang="uk-UA" sz="1600" b="1" dirty="0">
                          <a:effectLst/>
                          <a:latin typeface="Times New Roman" panose="02020603050405020304" pitchFamily="18" charset="0"/>
                          <a:ea typeface="MS Mincho" panose="02020609040205080304"/>
                          <a:cs typeface="Times New Roman" panose="02020603050405020304" pitchFamily="18" charset="0"/>
                        </a:rPr>
                        <a:t>кошти фізичних та/або юридичних осіб </a:t>
                      </a:r>
                      <a:r>
                        <a:rPr lang="uk-UA" sz="1600" dirty="0">
                          <a:effectLst/>
                          <a:latin typeface="Times New Roman" panose="02020603050405020304" pitchFamily="18" charset="0"/>
                          <a:ea typeface="MS Mincho" panose="02020609040205080304"/>
                          <a:cs typeface="Times New Roman" panose="02020603050405020304" pitchFamily="18" charset="0"/>
                        </a:rPr>
                        <a:t>на основі повної загальної середньої освіти відповідно до Розділу XII Правил прийому</a:t>
                      </a:r>
                    </a:p>
                  </a:txBody>
                  <a:tcPr marL="68580" marR="6858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uk-UA" sz="1600" b="1" dirty="0">
                          <a:effectLst/>
                          <a:latin typeface="Times New Roman" panose="02020603050405020304" pitchFamily="18" charset="0"/>
                          <a:ea typeface="MS Mincho" panose="02020609040205080304"/>
                          <a:cs typeface="Times New Roman" panose="02020603050405020304" pitchFamily="18" charset="0"/>
                        </a:rPr>
                        <a:t>08 вересня</a:t>
                      </a:r>
                      <a:endParaRPr lang="uk-UA" sz="1600" dirty="0">
                        <a:effectLst/>
                        <a:latin typeface="Times New Roman" panose="02020603050405020304" pitchFamily="18" charset="0"/>
                        <a:ea typeface="MS Mincho" panose="02020609040205080304"/>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bl>
          </a:graphicData>
        </a:graphic>
      </p:graphicFrame>
    </p:spTree>
    <p:extLst>
      <p:ext uri="{BB962C8B-B14F-4D97-AF65-F5344CB8AC3E}">
        <p14:creationId xmlns:p14="http://schemas.microsoft.com/office/powerpoint/2010/main" val="406649197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ppt/theme/themeOverride2.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themeOverride>
</file>

<file path=docProps/app.xml><?xml version="1.0" encoding="utf-8"?>
<Properties xmlns="http://schemas.openxmlformats.org/officeDocument/2006/extended-properties" xmlns:vt="http://schemas.openxmlformats.org/officeDocument/2006/docPropsVTypes">
  <Template/>
  <TotalTime>2988</TotalTime>
  <Words>1644</Words>
  <Application>Microsoft Office PowerPoint</Application>
  <PresentationFormat>Екран (4:3)</PresentationFormat>
  <Paragraphs>270</Paragraphs>
  <Slides>23</Slides>
  <Notes>21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23</vt:i4>
      </vt:variant>
    </vt:vector>
  </HeadingPairs>
  <TitlesOfParts>
    <vt:vector size="29" baseType="lpstr">
      <vt:lpstr>Arial</vt:lpstr>
      <vt:lpstr>Century Gothic</vt:lpstr>
      <vt:lpstr>Wingdings</vt:lpstr>
      <vt:lpstr>Times New Roman</vt:lpstr>
      <vt:lpstr>MS Mincho</vt:lpstr>
      <vt:lpstr>Simple Light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Терміни прийому заяв та документів  для осіб, які вступають на навчання для здобуття ОС «Магістр»</vt:lpstr>
      <vt:lpstr>Терміни прийому заяв та документів  для осіб, які вступають на навчання для здобуття ОС «Магістр»</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Перелік спеціальностей, які потребують особливої підтримки</vt:lpstr>
      <vt:lpstr>Терміни </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Lnu</dc:creator>
  <cp:lastModifiedBy>Андрій Гукалюк</cp:lastModifiedBy>
  <cp:revision>272</cp:revision>
  <dcterms:modified xsi:type="dcterms:W3CDTF">2023-03-20T06:32:50Z</dcterms:modified>
</cp:coreProperties>
</file>