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62" r:id="rId5"/>
    <p:sldId id="259" r:id="rId6"/>
    <p:sldId id="261" r:id="rId7"/>
    <p:sldId id="260" r:id="rId8"/>
    <p:sldId id="263" r:id="rId9"/>
    <p:sldId id="264" r:id="rId10"/>
    <p:sldId id="265" r:id="rId11"/>
    <p:sldId id="266" r:id="rId12"/>
    <p:sldId id="267" r:id="rId13"/>
    <p:sldId id="268" r:id="rId14"/>
    <p:sldId id="269" r:id="rId15"/>
    <p:sldId id="271" r:id="rId16"/>
    <p:sldId id="273" r:id="rId17"/>
    <p:sldId id="272" r:id="rId18"/>
    <p:sldId id="274" r:id="rId19"/>
    <p:sldId id="275" r:id="rId20"/>
    <p:sldId id="278" r:id="rId21"/>
    <p:sldId id="279" r:id="rId22"/>
    <p:sldId id="276" r:id="rId23"/>
    <p:sldId id="277" r:id="rId24"/>
    <p:sldId id="280" r:id="rId25"/>
    <p:sldId id="287" r:id="rId26"/>
    <p:sldId id="286" r:id="rId27"/>
    <p:sldId id="281" r:id="rId28"/>
    <p:sldId id="288" r:id="rId29"/>
    <p:sldId id="289" r:id="rId30"/>
    <p:sldId id="282" r:id="rId31"/>
    <p:sldId id="283" r:id="rId32"/>
    <p:sldId id="284"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A6D34-9AA9-422F-8B6D-8AA6B768ED2C}" type="datetimeFigureOut">
              <a:rPr lang="uk-UA" smtClean="0"/>
              <a:t>08.04.2020</a:t>
            </a:fld>
            <a:endParaRPr lang="uk-UA"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AE875D-8D6B-417D-AA49-18948783679F}" type="slidenum">
              <a:rPr lang="uk-UA" smtClean="0"/>
              <a:t>‹#›</a:t>
            </a:fld>
            <a:endParaRPr lang="uk-UA" dirty="0"/>
          </a:p>
        </p:txBody>
      </p:sp>
    </p:spTree>
    <p:extLst>
      <p:ext uri="{BB962C8B-B14F-4D97-AF65-F5344CB8AC3E}">
        <p14:creationId xmlns:p14="http://schemas.microsoft.com/office/powerpoint/2010/main" val="236531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6AE875D-8D6B-417D-AA49-18948783679F}" type="slidenum">
              <a:rPr lang="uk-UA" smtClean="0"/>
              <a:t>27</a:t>
            </a:fld>
            <a:endParaRPr lang="uk-UA" dirty="0"/>
          </a:p>
        </p:txBody>
      </p:sp>
    </p:spTree>
    <p:extLst>
      <p:ext uri="{BB962C8B-B14F-4D97-AF65-F5344CB8AC3E}">
        <p14:creationId xmlns:p14="http://schemas.microsoft.com/office/powerpoint/2010/main" val="147780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08.04.2020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08.04.2020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08.04.2020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08.04.2020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alpha val="43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08.04.2020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latin typeface="Times New Roman" panose="02020603050405020304" pitchFamily="18" charset="0"/>
                <a:cs typeface="Times New Roman" panose="02020603050405020304" pitchFamily="18" charset="0"/>
              </a:rPr>
              <a:t>ФАЦІЇ РЕГІОНАЛЬНОГО МЕТАМОРФІЗМУ ВИСОКОГО ТИСКУ</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771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МЕТАМОРФИЗМ метабазиты. Сазонова Л.В. - PDF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4" y="179193"/>
            <a:ext cx="4146389" cy="31057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Минерал глаукофан, рибекит, кроссит (щелочные амфиболы) в шлифа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501759"/>
            <a:ext cx="4105766" cy="30793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Минерал глаукофан, рибекит, кроссит (щелочные амфиболы) в шлифах?"/>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sp>
        <p:nvSpPr>
          <p:cNvPr id="3" name="AutoShape 8" descr="Минерал глаукофан, рибекит, кроссит (щелочные амфиболы) в шлифах?"/>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pic>
        <p:nvPicPr>
          <p:cNvPr id="4106" name="Picture 10" descr="Минерал глаукофан, рибекит, кроссит (щелочные амфиболы) в шлифа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356992"/>
            <a:ext cx="4298789" cy="322409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Минерал глаукофан, рибекит, кроссит (щелочные амфиболы) в шлифа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246849"/>
            <a:ext cx="4104456" cy="307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552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001" y="908720"/>
            <a:ext cx="8838728" cy="4524315"/>
          </a:xfrm>
          <a:prstGeom prst="rect">
            <a:avLst/>
          </a:prstGeom>
        </p:spPr>
        <p:txBody>
          <a:bodyPr wrap="square">
            <a:spAutoFit/>
          </a:bodyPr>
          <a:lstStyle/>
          <a:p>
            <a:pPr algn="just">
              <a:lnSpc>
                <a:spcPct val="150000"/>
              </a:lnSpc>
            </a:pPr>
            <a:r>
              <a:rPr lang="ru-RU" sz="2400" dirty="0">
                <a:latin typeface="Times New Roman" panose="02020603050405020304" pitchFamily="18" charset="0"/>
                <a:cs typeface="Times New Roman" panose="02020603050405020304" pitchFamily="18" charset="0"/>
              </a:rPr>
              <a:t>За своїм хімізмом глаукофанові сланці наближені частіше до метабазитів, але в деяких випадках їх склад вказує на утворення за рахунок пелітових товщ. Глаукофанові сланці, які утворені за рахунок основних вивержених порід, крім глаукофану, містять актиноліт, хлорит, альбіт, іноді лавсоніт, натрійвмісний піроксен. Глаукофанові сланці за рахунок пелітових порід крім глаукофану, містять білу слюду, хлорит, гранат, альбіт. Але відміни пара- й ортосланців не завжди проявляються чітко.</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749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15616" y="809045"/>
            <a:ext cx="6954246"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altLang="uk-UA"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Глаукофанові сланці розвинуті у вигляді безперервних протяжних (1000 км) поясів або, як припускається, їм властивий первісний майже суцільний поясний розвиток, тому можна говорити про пояси глаукофанових сланців. Вік глаукофанового метаморфізму може бути різним, починаючи з рифейського. Але у древніх поясах глаукофанові сланці трапляються винятково рідко завдяки поганій збереженості цих порід. Тому глаукофанові сланці (особливо з лавсонітом) пов’язані, головним чином, з молодими постпалеозойськими орогенними поясами.</a:t>
            </a:r>
            <a:endParaRPr kumimoji="0" lang="ru-RU" altLang="uk-UA"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235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753553"/>
            <a:ext cx="7560840" cy="5632311"/>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Генезис глаукофан-сланцевих поясів тісно пов’язаний з проблемами „глобальної тектоніки”, а саме з гіпотезою розширення океанічного дна. Мабуть, вивчення глаукофан-сланцевих поясів допоможе певною мірою у вивченні цієї проблеми.</a:t>
            </a:r>
            <a:endParaRPr lang="uk-UA" sz="2000" dirty="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Пояси </a:t>
            </a:r>
            <a:r>
              <a:rPr lang="ru-RU" sz="2000" dirty="0">
                <a:latin typeface="Times New Roman" panose="02020603050405020304" pitchFamily="18" charset="0"/>
                <a:cs typeface="Times New Roman" panose="02020603050405020304" pitchFamily="18" charset="0"/>
              </a:rPr>
              <a:t>глаукофанових сланців трапляються у трьох областях</a:t>
            </a:r>
            <a:r>
              <a:rPr lang="ru-RU"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algn="just"/>
            <a:endParaRPr lang="uk-UA" sz="2000" dirty="0">
              <a:latin typeface="Times New Roman" panose="02020603050405020304" pitchFamily="18" charset="0"/>
              <a:cs typeface="Times New Roman" panose="02020603050405020304" pitchFamily="18" charset="0"/>
            </a:endParaRPr>
          </a:p>
          <a:p>
            <a:pPr lvl="0" algn="just"/>
            <a:r>
              <a:rPr lang="ru-RU" sz="2000" dirty="0">
                <a:latin typeface="Times New Roman" panose="02020603050405020304" pitchFamily="18" charset="0"/>
                <a:cs typeface="Times New Roman" panose="02020603050405020304" pitchFamily="18" charset="0"/>
              </a:rPr>
              <a:t>Тихоокеанське складчасте оточення – типовий район проявів глаукофан-сланцевих поясів, головним чином, молодого віку, в області переходу від континенту до океану</a:t>
            </a:r>
            <a:r>
              <a:rPr lang="ru-RU"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lvl="0" algn="just"/>
            <a:endParaRPr lang="uk-UA" sz="2000" dirty="0">
              <a:latin typeface="Times New Roman" panose="02020603050405020304" pitchFamily="18" charset="0"/>
              <a:cs typeface="Times New Roman" panose="02020603050405020304" pitchFamily="18" charset="0"/>
            </a:endParaRPr>
          </a:p>
          <a:p>
            <a:pPr lvl="0" algn="just"/>
            <a:r>
              <a:rPr lang="ru-RU" sz="2000" dirty="0">
                <a:latin typeface="Times New Roman" panose="02020603050405020304" pitchFamily="18" charset="0"/>
                <a:cs typeface="Times New Roman" panose="02020603050405020304" pitchFamily="18" charset="0"/>
              </a:rPr>
              <a:t> Урало-Тянь-Шаньська й Алтай-Саянська області – як райони проявів древніх рифейсько-палеозойських внутріконтинентальних глаукофан-сланцевих поясів</a:t>
            </a:r>
            <a:r>
              <a:rPr lang="ru-RU"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lvl="0" algn="just"/>
            <a:endParaRPr lang="uk-UA" sz="2000" dirty="0">
              <a:latin typeface="Times New Roman" panose="02020603050405020304" pitchFamily="18" charset="0"/>
              <a:cs typeface="Times New Roman" panose="02020603050405020304" pitchFamily="18" charset="0"/>
            </a:endParaRPr>
          </a:p>
          <a:p>
            <a:pPr lvl="0" algn="just"/>
            <a:r>
              <a:rPr lang="ru-RU" sz="2000" dirty="0">
                <a:latin typeface="Times New Roman" panose="02020603050405020304" pitchFamily="18" charset="0"/>
                <a:cs typeface="Times New Roman" panose="02020603050405020304" pitchFamily="18" charset="0"/>
              </a:rPr>
              <a:t> Альпійсько-Середземноморська область, у якій прояви глаукофанового метаморфізму відрізняються низкою особливостей від перших двох.</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159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GDS Geologic and Tectonic Maps - Geologic Data System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pic>
        <p:nvPicPr>
          <p:cNvPr id="7172" name="Picture 4" descr="Geological Map of the World at 1:35 M - CCGM - CG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0"/>
            <a:ext cx="7200800" cy="672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953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smtClean="0">
                <a:latin typeface="Times New Roman" panose="02020603050405020304" pitchFamily="18" charset="0"/>
                <a:cs typeface="Times New Roman" panose="02020603050405020304" pitchFamily="18" charset="0"/>
              </a:rPr>
              <a:t>Фаці</a:t>
            </a:r>
            <a:r>
              <a:rPr lang="uk-UA" sz="4000" b="1" dirty="0">
                <a:latin typeface="Times New Roman" panose="02020603050405020304" pitchFamily="18" charset="0"/>
                <a:cs typeface="Times New Roman" panose="02020603050405020304" pitchFamily="18" charset="0"/>
              </a:rPr>
              <a:t>я</a:t>
            </a:r>
            <a:r>
              <a:rPr lang="ru-RU" sz="4000" b="1" dirty="0" smtClean="0">
                <a:latin typeface="Times New Roman" panose="02020603050405020304" pitchFamily="18" charset="0"/>
                <a:cs typeface="Times New Roman" panose="02020603050405020304" pitchFamily="18" charset="0"/>
              </a:rPr>
              <a:t> </a:t>
            </a:r>
            <a:r>
              <a:rPr lang="ru-RU" sz="4000" b="1" dirty="0">
                <a:latin typeface="Times New Roman" panose="02020603050405020304" pitchFamily="18" charset="0"/>
                <a:cs typeface="Times New Roman" panose="02020603050405020304" pitchFamily="18" charset="0"/>
              </a:rPr>
              <a:t>кіанітових (дистенових) сланців і гнейсів</a:t>
            </a:r>
            <a:r>
              <a:rPr lang="uk-UA" dirty="0"/>
              <a:t/>
            </a:r>
            <a:br>
              <a:rPr lang="uk-UA" dirty="0"/>
            </a:br>
            <a:endParaRPr lang="uk-UA" dirty="0"/>
          </a:p>
        </p:txBody>
      </p:sp>
      <p:sp>
        <p:nvSpPr>
          <p:cNvPr id="3" name="Объект 2"/>
          <p:cNvSpPr>
            <a:spLocks noGrp="1"/>
          </p:cNvSpPr>
          <p:nvPr>
            <p:ph idx="1"/>
          </p:nvPr>
        </p:nvSpPr>
        <p:spPr>
          <a:xfrm>
            <a:off x="-33180" y="1124744"/>
            <a:ext cx="8856984" cy="4525963"/>
          </a:xfrm>
        </p:spPr>
        <p:txBody>
          <a:bodyPr>
            <a:noAutofit/>
          </a:bodyPr>
          <a:lstStyle/>
          <a:p>
            <a:pPr algn="just"/>
            <a:r>
              <a:rPr lang="ru-RU" sz="2400" dirty="0" smtClean="0">
                <a:latin typeface="Times New Roman" panose="02020603050405020304" pitchFamily="18" charset="0"/>
                <a:cs typeface="Times New Roman" panose="02020603050405020304" pitchFamily="18" charset="0"/>
              </a:rPr>
              <a:t>Породи цієї фації утворюються в умовах тиску  10-18 кбар. Нижча </a:t>
            </a:r>
            <a:r>
              <a:rPr lang="ru-RU" sz="2400" dirty="0">
                <a:latin typeface="Times New Roman" panose="02020603050405020304" pitchFamily="18" charset="0"/>
                <a:cs typeface="Times New Roman" panose="02020603050405020304" pitchFamily="18" charset="0"/>
              </a:rPr>
              <a:t>межа тиску при утворенні порід цієї фації фіксується в породах наявністю асоціацій кіаніту (дистену) з андалузитом або силіманітом. У випадку верхньої межі тиску андалузит і силіманіт зникають, експериментальні дослідження показали, що утворення кіаніту (дистену) відбувається в ділянці тиску 6-15 тис. атм. Температурний інтервал цієї фації дуже широкий (кіаніт (дистен) трапляється в еклогітах разом із моноклінним піроксеном і гранатом, а також у сланцях разом зі серицитом, хлоритом та хлоритоїдом), тому виникає необхідність поділу цієї фації на дві: </a:t>
            </a:r>
            <a:r>
              <a:rPr lang="ru-RU" sz="2400" b="1" i="1" dirty="0">
                <a:latin typeface="Times New Roman" panose="02020603050405020304" pitchFamily="18" charset="0"/>
                <a:cs typeface="Times New Roman" panose="02020603050405020304" pitchFamily="18" charset="0"/>
              </a:rPr>
              <a:t>кіанітових</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a:t>
            </a:r>
            <a:r>
              <a:rPr lang="ru-RU" sz="2400" b="1" i="1" dirty="0" smtClean="0">
                <a:latin typeface="Times New Roman" panose="02020603050405020304" pitchFamily="18" charset="0"/>
                <a:cs typeface="Times New Roman" panose="02020603050405020304" pitchFamily="18" charset="0"/>
              </a:rPr>
              <a:t>дистенових</a:t>
            </a:r>
            <a:r>
              <a:rPr lang="ru-RU" sz="2400" b="1" i="1" dirty="0">
                <a:latin typeface="Times New Roman" panose="02020603050405020304" pitchFamily="18" charset="0"/>
                <a:cs typeface="Times New Roman" panose="02020603050405020304" pitchFamily="18" charset="0"/>
              </a:rPr>
              <a:t>) гнейсів</a:t>
            </a:r>
            <a:r>
              <a:rPr lang="ru-RU" sz="2400" dirty="0">
                <a:latin typeface="Times New Roman" panose="02020603050405020304" pitchFamily="18" charset="0"/>
                <a:cs typeface="Times New Roman" panose="02020603050405020304" pitchFamily="18" charset="0"/>
              </a:rPr>
              <a:t> – більш високотемпературна частина та  </a:t>
            </a:r>
            <a:r>
              <a:rPr lang="ru-RU" sz="2400" b="1" i="1" dirty="0">
                <a:latin typeface="Times New Roman" panose="02020603050405020304" pitchFamily="18" charset="0"/>
                <a:cs typeface="Times New Roman" panose="02020603050405020304" pitchFamily="18" charset="0"/>
              </a:rPr>
              <a:t>кіанітових (дистенових) сланців</a:t>
            </a:r>
            <a:r>
              <a:rPr lang="ru-RU" sz="2400" dirty="0">
                <a:latin typeface="Times New Roman" panose="02020603050405020304" pitchFamily="18" charset="0"/>
                <a:cs typeface="Times New Roman" panose="02020603050405020304" pitchFamily="18" charset="0"/>
              </a:rPr>
              <a:t>, яка відповідає середнім і навіть низьким температурам. Таким чином, температурний інтервал цієї фації відповідає 800-500</a:t>
            </a:r>
            <a:r>
              <a:rPr lang="ru-RU" sz="2400" baseline="30000" dirty="0">
                <a:latin typeface="Times New Roman" panose="02020603050405020304" pitchFamily="18" charset="0"/>
                <a:cs typeface="Times New Roman" panose="02020603050405020304" pitchFamily="18" charset="0"/>
              </a:rPr>
              <a:t>0</a:t>
            </a:r>
            <a:r>
              <a:rPr lang="ru-RU" sz="2400" dirty="0">
                <a:latin typeface="Times New Roman" panose="02020603050405020304" pitchFamily="18" charset="0"/>
                <a:cs typeface="Times New Roman" panose="02020603050405020304" pitchFamily="18" charset="0"/>
              </a:rPr>
              <a:t>С.</a:t>
            </a:r>
            <a:endParaRPr lang="uk-UA" sz="2400" dirty="0">
              <a:latin typeface="Times New Roman" panose="02020603050405020304" pitchFamily="18" charset="0"/>
              <a:cs typeface="Times New Roman" panose="02020603050405020304" pitchFamily="18" charset="0"/>
            </a:endParaRPr>
          </a:p>
          <a:p>
            <a:pPr algn="just"/>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578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ass 9 Metamorphic Rocks and Metamorphic Depos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22" y="692696"/>
            <a:ext cx="8608303" cy="554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653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khema-f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1673"/>
            <a:ext cx="6696744" cy="677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46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784976" cy="2123658"/>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Текстури  кіаніт(дистен)вмісних порід масивні, гнейсові, сланцеві. Структури дуже часто порфіробластові, завдяки наявності крупних, іноді дуже крупних кристалів кіаніту (дистену) в породі з гранобластовою, гранолепідобластовою основною тканиною. Для метабазитів у зв’язку з появою в них амфіболів можлива нематобластова структура основної тканини.</a:t>
            </a:r>
            <a:endParaRPr lang="uk-UA" sz="2200" dirty="0">
              <a:latin typeface="Times New Roman" panose="02020603050405020304" pitchFamily="18" charset="0"/>
              <a:cs typeface="Times New Roman" panose="02020603050405020304" pitchFamily="18" charset="0"/>
            </a:endParaRPr>
          </a:p>
        </p:txBody>
      </p:sp>
      <p:pic>
        <p:nvPicPr>
          <p:cNvPr id="3" name="Рисунок 2" descr="http://asp.mmc.nsu.ru/default.aspx?db=book_petr&amp;int=VIEW&amp;el=2658&amp;mmedia=IMAGE"/>
          <p:cNvPicPr/>
          <p:nvPr/>
        </p:nvPicPr>
        <p:blipFill rotWithShape="1">
          <a:blip r:embed="rId2" cstate="print"/>
          <a:srcRect l="6596" t="10714" r="8278"/>
          <a:stretch/>
        </p:blipFill>
        <p:spPr bwMode="auto">
          <a:xfrm>
            <a:off x="2051720" y="2524797"/>
            <a:ext cx="5209309" cy="4097487"/>
          </a:xfrm>
          <a:prstGeom prst="rect">
            <a:avLst/>
          </a:prstGeom>
          <a:noFill/>
          <a:ln w="9525">
            <a:noFill/>
            <a:miter lim="800000"/>
            <a:headEnd/>
            <a:tailEnd/>
          </a:ln>
        </p:spPr>
      </p:pic>
    </p:spTree>
    <p:extLst>
      <p:ext uri="{BB962C8B-B14F-4D97-AF65-F5344CB8AC3E}">
        <p14:creationId xmlns:p14="http://schemas.microsoft.com/office/powerpoint/2010/main" val="237412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92665"/>
            <a:ext cx="7416824" cy="5632311"/>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Набір мінералів, які трапляються у фації кіанітових (дистенових) сланців і гнейсів, дуже різноманітний, але обов’язкового є наявність </a:t>
            </a:r>
            <a:r>
              <a:rPr lang="ru-RU" b="1" dirty="0">
                <a:latin typeface="Times New Roman" panose="02020603050405020304" pitchFamily="18" charset="0"/>
                <a:cs typeface="Times New Roman" panose="02020603050405020304" pitchFamily="18" charset="0"/>
              </a:rPr>
              <a:t>кіаніту (</a:t>
            </a:r>
            <a:r>
              <a:rPr lang="ru-RU" b="1" i="1" dirty="0">
                <a:latin typeface="Times New Roman" panose="02020603050405020304" pitchFamily="18" charset="0"/>
                <a:cs typeface="Times New Roman" panose="02020603050405020304" pitchFamily="18" charset="0"/>
              </a:rPr>
              <a:t>дистену</a:t>
            </a:r>
            <a:r>
              <a:rPr lang="ru-RU" b="1" i="1"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 Для  </a:t>
            </a:r>
            <a:r>
              <a:rPr lang="ru-RU" b="1" i="1" dirty="0">
                <a:latin typeface="Times New Roman" panose="02020603050405020304" pitchFamily="18" charset="0"/>
                <a:cs typeface="Times New Roman" panose="02020603050405020304" pitchFamily="18" charset="0"/>
              </a:rPr>
              <a:t>кіанітових (дистенових) гнейсів </a:t>
            </a:r>
            <a:r>
              <a:rPr lang="ru-RU" dirty="0">
                <a:latin typeface="Times New Roman" panose="02020603050405020304" pitchFamily="18" charset="0"/>
                <a:cs typeface="Times New Roman" panose="02020603050405020304" pitchFamily="18" charset="0"/>
              </a:rPr>
              <a:t>характерні мінерали, які трапляються в </a:t>
            </a:r>
            <a:r>
              <a:rPr lang="ru-RU" b="1" i="1" dirty="0">
                <a:latin typeface="Times New Roman" panose="02020603050405020304" pitchFamily="18" charset="0"/>
                <a:cs typeface="Times New Roman" panose="02020603050405020304" pitchFamily="18" charset="0"/>
              </a:rPr>
              <a:t>амфіболітовій </a:t>
            </a:r>
            <a:r>
              <a:rPr lang="ru-RU" dirty="0">
                <a:latin typeface="Times New Roman" panose="02020603050405020304" pitchFamily="18" charset="0"/>
                <a:cs typeface="Times New Roman" panose="02020603050405020304" pitchFamily="18" charset="0"/>
              </a:rPr>
              <a:t>фації плюс кіаніт (дистен), який з’являється замість силіманіту або разом із ним; для </a:t>
            </a:r>
            <a:r>
              <a:rPr lang="ru-RU" b="1" i="1" dirty="0">
                <a:latin typeface="Times New Roman" panose="02020603050405020304" pitchFamily="18" charset="0"/>
                <a:cs typeface="Times New Roman" panose="02020603050405020304" pitchFamily="18" charset="0"/>
              </a:rPr>
              <a:t>кіанітових (дистенових) сланців</a:t>
            </a:r>
            <a:r>
              <a:rPr lang="ru-RU" dirty="0">
                <a:latin typeface="Times New Roman" panose="02020603050405020304" pitchFamily="18" charset="0"/>
                <a:cs typeface="Times New Roman" panose="02020603050405020304" pitchFamily="18" charset="0"/>
              </a:rPr>
              <a:t> характерні мінерали, які трапляються в </a:t>
            </a:r>
            <a:r>
              <a:rPr lang="ru-RU" b="1" i="1" dirty="0">
                <a:latin typeface="Times New Roman" panose="02020603050405020304" pitchFamily="18" charset="0"/>
                <a:cs typeface="Times New Roman" panose="02020603050405020304" pitchFamily="18" charset="0"/>
              </a:rPr>
              <a:t>епідот-афіболітовій</a:t>
            </a:r>
            <a:r>
              <a:rPr lang="ru-RU" dirty="0">
                <a:latin typeface="Times New Roman" panose="02020603050405020304" pitchFamily="18" charset="0"/>
                <a:cs typeface="Times New Roman" panose="02020603050405020304" pitchFamily="18" charset="0"/>
              </a:rPr>
              <a:t> фації плюс кіаніт (дистен).   </a:t>
            </a:r>
            <a:endParaRPr lang="ru-RU"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Кіаніт(дистен)вмісні </a:t>
            </a:r>
            <a:r>
              <a:rPr lang="ru-RU" dirty="0">
                <a:latin typeface="Times New Roman" panose="02020603050405020304" pitchFamily="18" charset="0"/>
                <a:cs typeface="Times New Roman" panose="02020603050405020304" pitchFamily="18" charset="0"/>
              </a:rPr>
              <a:t>товщі трапляються серед різновікових утворень. Породи фації кіанітових (дистенових) гнейсів трапляються виключно в докембрійських товщах. Для них характерне певне тектонічне положення: практично у всіх випадках вони пов’язані зі структурами типу серединних масивів у складчастих областях різного віку. Що стосується порід фації кіанітових(дистенових) сланців, то їх віковий інтервал дуже широкий, починаючи від докембрію до мезозойських утворень включно. Найбільш пізні прояви метаморфізму в кіаніт (дистен)-сланцевій фації відомі також в зонах альпійської складчастості (Памір, Альпи), де абсолютний вік датування метаморфізму становить 10-15 млн. років.</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079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ypes of Metamorph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20" y="915988"/>
            <a:ext cx="7907797" cy="452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56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Месторождения кианита - дисте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7620000" cy="54959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9872" y="6084004"/>
            <a:ext cx="2095638" cy="369332"/>
          </a:xfrm>
          <a:prstGeom prst="rect">
            <a:avLst/>
          </a:prstGeom>
          <a:noFill/>
        </p:spPr>
        <p:txBody>
          <a:bodyPr wrap="none" rtlCol="0">
            <a:spAutoFit/>
          </a:bodyPr>
          <a:lstStyle/>
          <a:p>
            <a:r>
              <a:rPr lang="uk-UA" dirty="0" smtClean="0">
                <a:latin typeface="Times New Roman" panose="02020603050405020304" pitchFamily="18" charset="0"/>
                <a:cs typeface="Times New Roman" panose="02020603050405020304" pitchFamily="18" charset="0"/>
              </a:rPr>
              <a:t>Кіанітовий сланець</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606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eo.web.ru/druza/m-kyan_3_2007_02_020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901451" cy="5926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86474" y="6330752"/>
            <a:ext cx="2095638" cy="369332"/>
          </a:xfrm>
          <a:prstGeom prst="rect">
            <a:avLst/>
          </a:prstGeom>
          <a:noFill/>
        </p:spPr>
        <p:txBody>
          <a:bodyPr wrap="none" rtlCol="0">
            <a:spAutoFit/>
          </a:bodyPr>
          <a:lstStyle/>
          <a:p>
            <a:r>
              <a:rPr lang="uk-UA" dirty="0" smtClean="0">
                <a:latin typeface="Times New Roman" panose="02020603050405020304" pitchFamily="18" charset="0"/>
                <a:cs typeface="Times New Roman" panose="02020603050405020304" pitchFamily="18" charset="0"/>
              </a:rPr>
              <a:t>Кіанітовий сланець</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004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eo.web.ru/druza/m-kyan_3_D03800_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8223595" cy="5906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9872" y="6270529"/>
            <a:ext cx="1866408" cy="369332"/>
          </a:xfrm>
          <a:prstGeom prst="rect">
            <a:avLst/>
          </a:prstGeom>
          <a:noFill/>
        </p:spPr>
        <p:txBody>
          <a:bodyPr wrap="none" rtlCol="0">
            <a:spAutoFit/>
          </a:bodyPr>
          <a:lstStyle/>
          <a:p>
            <a:r>
              <a:rPr lang="uk-UA" dirty="0" smtClean="0">
                <a:latin typeface="Times New Roman" panose="02020603050405020304" pitchFamily="18" charset="0"/>
                <a:cs typeface="Times New Roman" panose="02020603050405020304" pitchFamily="18" charset="0"/>
              </a:rPr>
              <a:t>Кіанітовий гнейс</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786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Петрография - Киани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757" y="116632"/>
            <a:ext cx="6840760" cy="34203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Минералого-петрографическая характеристика кианитовых кварцитов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845113"/>
            <a:ext cx="7984472" cy="30116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11538" y="3538291"/>
            <a:ext cx="1749197" cy="369332"/>
          </a:xfrm>
          <a:prstGeom prst="rect">
            <a:avLst/>
          </a:prstGeom>
          <a:noFill/>
        </p:spPr>
        <p:txBody>
          <a:bodyPr wrap="none" rtlCol="0">
            <a:spAutoFit/>
          </a:bodyPr>
          <a:lstStyle/>
          <a:p>
            <a:r>
              <a:rPr lang="uk-UA" dirty="0" smtClean="0">
                <a:latin typeface="Times New Roman" panose="02020603050405020304" pitchFamily="18" charset="0"/>
                <a:cs typeface="Times New Roman" panose="02020603050405020304" pitchFamily="18" charset="0"/>
              </a:rPr>
              <a:t>Кіаніт у шліфах</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7708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b="1" dirty="0">
                <a:latin typeface="Times New Roman" panose="02020603050405020304" pitchFamily="18" charset="0"/>
                <a:cs typeface="Times New Roman" panose="02020603050405020304" pitchFamily="18" charset="0"/>
              </a:rPr>
              <a:t>Еклогітова фація</a:t>
            </a:r>
            <a:r>
              <a:rPr lang="uk-UA" dirty="0">
                <a:latin typeface="Times New Roman" panose="02020603050405020304" pitchFamily="18" charset="0"/>
                <a:cs typeface="Times New Roman" panose="02020603050405020304" pitchFamily="18" charset="0"/>
              </a:rPr>
              <a:t/>
            </a:r>
            <a:br>
              <a:rPr lang="uk-UA"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p:txBody>
          <a:bodyPr>
            <a:normAutofit fontScale="85000" lnSpcReduction="10000"/>
          </a:bodyPr>
          <a:lstStyle/>
          <a:p>
            <a:pPr algn="just"/>
            <a:r>
              <a:rPr lang="ru-RU" sz="3300" dirty="0">
                <a:latin typeface="Times New Roman" panose="02020603050405020304" pitchFamily="18" charset="0"/>
                <a:cs typeface="Times New Roman" panose="02020603050405020304" pitchFamily="18" charset="0"/>
              </a:rPr>
              <a:t>Для утворення справжніх еклогітів потрібен високий тиск, який досягає 18-20 кбар, і температура до 1000-1200</a:t>
            </a:r>
            <a:r>
              <a:rPr lang="ru-RU" sz="3300" baseline="30000" dirty="0">
                <a:latin typeface="Times New Roman" panose="02020603050405020304" pitchFamily="18" charset="0"/>
                <a:cs typeface="Times New Roman" panose="02020603050405020304" pitchFamily="18" charset="0"/>
              </a:rPr>
              <a:t>0</a:t>
            </a:r>
            <a:r>
              <a:rPr lang="ru-RU" sz="3300" dirty="0">
                <a:latin typeface="Times New Roman" panose="02020603050405020304" pitchFamily="18" charset="0"/>
                <a:cs typeface="Times New Roman" panose="02020603050405020304" pitchFamily="18" charset="0"/>
              </a:rPr>
              <a:t>С. Експериментальні дослідження показали, що еклогіти утворюються поступово у певному інтервалі температур і тиску, і це добре узгоджується з існуванням у природі порід перехідного типу. На схемі фацій метаморфізму </a:t>
            </a:r>
            <a:r>
              <a:rPr lang="ru-RU" sz="3300" dirty="0" smtClean="0">
                <a:latin typeface="Times New Roman" panose="02020603050405020304" pitchFamily="18" charset="0"/>
                <a:cs typeface="Times New Roman" panose="02020603050405020304" pitchFamily="18" charset="0"/>
              </a:rPr>
              <a:t>показана </a:t>
            </a:r>
            <a:r>
              <a:rPr lang="ru-RU" sz="3300" dirty="0">
                <a:latin typeface="Times New Roman" panose="02020603050405020304" pitchFamily="18" charset="0"/>
                <a:cs typeface="Times New Roman" panose="02020603050405020304" pitchFamily="18" charset="0"/>
              </a:rPr>
              <a:t>ця ділянка переходу габро в еклогіт в сухих умовах у вигляді досить широкого поля, яке розташовується між гранулітовою та еклогітовою фаціями.</a:t>
            </a:r>
            <a:endParaRPr lang="uk-UA" sz="3300"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86886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khema-f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1673"/>
            <a:ext cx="6696744" cy="677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33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ass 9 Metamorphic Rocks and Metamorphic Depos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22" y="692696"/>
            <a:ext cx="8608303" cy="554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744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flipH="1">
            <a:off x="827584" y="557972"/>
            <a:ext cx="792088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uk-UA" sz="2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Для еклогітової фації відомі лише основні й ультраосновні (за хімізмом</a:t>
            </a:r>
            <a:r>
              <a:rPr kumimoji="0" lang="ru-RU" altLang="uk-UA" sz="2400" b="0" i="0" u="none" strike="noStrike" cap="none" normalizeH="0" baseline="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ru-RU" altLang="uk-UA" sz="2400" b="0" i="0" u="none" strike="noStrike" cap="none" normalizeH="0" baseline="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породи. </a:t>
            </a:r>
            <a:r>
              <a:rPr kumimoji="0" lang="ru-RU" altLang="uk-UA" sz="2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Крім цього, еклогіти ніколи не утворюють регіонально поширених товщ, а лише порівняно невеликі тіла, поперечник яких сягає максимально 2-3 км. У крайових частинах ці тіла виявляють характерні ознаки діафторезу і залягають серед метаморфічних порід різних фацій.</a:t>
            </a:r>
            <a:endParaRPr kumimoji="0" lang="uk-UA" altLang="uk-UA"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uk-UA" sz="2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Крім „земних” еклогітів, тобто еклогітів, утворених у результаті метаморфізму в земній корі, на сьогодні, накопичено матеріал, який дає підстави припускати наявність еклогітових тіл у верхній частині мантії. Для мантійних еклогітів, виявлених серед уламків, які виносились вулканічними апаратами, та в кімберлітових трубках, характерна повна відсутність водовмісних мінералів і наявність у них кристалів алмазу.</a:t>
            </a:r>
            <a:endParaRPr kumimoji="0" lang="ru-RU" altLang="uk-UA"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128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6264696" cy="1323439"/>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Текстури еклогітів масивні, причому висока щільність еклогітів добре відчувається, коли взірець береться в руки. Структура еклогітів гранобластова, іноді порфіробластова. </a:t>
            </a:r>
            <a:endParaRPr lang="uk-UA"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999037" y="1988840"/>
            <a:ext cx="6534472" cy="4093428"/>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Типовими мінералами еклогітів є </a:t>
            </a:r>
            <a:r>
              <a:rPr lang="ru-RU" sz="2000" b="1" i="1" dirty="0">
                <a:latin typeface="Times New Roman" panose="02020603050405020304" pitchFamily="18" charset="0"/>
                <a:cs typeface="Times New Roman" panose="02020603050405020304" pitchFamily="18" charset="0"/>
              </a:rPr>
              <a:t>гранат</a:t>
            </a:r>
            <a:r>
              <a:rPr lang="ru-RU" sz="2000" dirty="0">
                <a:latin typeface="Times New Roman" panose="02020603050405020304" pitchFamily="18" charset="0"/>
                <a:cs typeface="Times New Roman" panose="02020603050405020304" pitchFamily="18" charset="0"/>
              </a:rPr>
              <a:t> і </a:t>
            </a:r>
            <a:r>
              <a:rPr lang="ru-RU" sz="2000" b="1" i="1" dirty="0">
                <a:latin typeface="Times New Roman" panose="02020603050405020304" pitchFamily="18" charset="0"/>
                <a:cs typeface="Times New Roman" panose="02020603050405020304" pitchFamily="18" charset="0"/>
              </a:rPr>
              <a:t>моноклінний</a:t>
            </a:r>
            <a:r>
              <a:rPr lang="ru-RU" sz="2000" i="1"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піроксен. </a:t>
            </a:r>
            <a:r>
              <a:rPr lang="ru-RU" sz="2000" dirty="0">
                <a:latin typeface="Times New Roman" panose="02020603050405020304" pitchFamily="18" charset="0"/>
                <a:cs typeface="Times New Roman" panose="02020603050405020304" pitchFamily="18" charset="0"/>
              </a:rPr>
              <a:t>Гранат еклогітів містить значну кількість піропового компоненту (до 80%), суттєва в ньому домішка також кальцієвого гранату – гросуляру, в окремих випадках від 10-12% до 30-35%. Різноманітність складу гранатів пов’язана, мабуть, із певною різницею в хімізмі висхідних порід, але відзначена така закономірність: найбільш багаті на піроповий компонент гранати з еклогітів пов’язані з гіпербазитами, найбільш залізисті гранати еклогітів серед комплексів глаукофанових сланців і невеликі варіації складу виявляють гранати з еклогітів серед дистен-гнейсових і дистен-сланцевих комплексів.</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955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052736"/>
            <a:ext cx="6408712" cy="3785652"/>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Моноклінний піроксен еклоґітів (</a:t>
            </a:r>
            <a:r>
              <a:rPr lang="ru-RU" sz="2000" b="1" i="1" dirty="0">
                <a:latin typeface="Times New Roman" panose="02020603050405020304" pitchFamily="18" charset="0"/>
                <a:cs typeface="Times New Roman" panose="02020603050405020304" pitchFamily="18" charset="0"/>
              </a:rPr>
              <a:t>омфацит</a:t>
            </a:r>
            <a:r>
              <a:rPr lang="ru-RU" sz="2000" dirty="0">
                <a:latin typeface="Times New Roman" panose="02020603050405020304" pitchFamily="18" charset="0"/>
                <a:cs typeface="Times New Roman" panose="02020603050405020304" pitchFamily="18" charset="0"/>
              </a:rPr>
              <a:t>), крім діопсиду, містить у собі жадеїтовий компонент до 25%, а в еклогітах без кварцу до 30-40%. Вміст заліза в такому піроксені невисокий. Вивчення сполученості складу гранату та піроксену показує, що чим вища залізистість гранату в еклогіті, тим більше в піроксені жадеїтового компоненту. Крім гранату та моноклінного піроксену в еклогітах трапляються </a:t>
            </a:r>
            <a:r>
              <a:rPr lang="ru-RU" sz="2000" b="1" i="1" dirty="0">
                <a:latin typeface="Times New Roman" panose="02020603050405020304" pitchFamily="18" charset="0"/>
                <a:cs typeface="Times New Roman" panose="02020603050405020304" pitchFamily="18" charset="0"/>
              </a:rPr>
              <a:t>кварц, кіаніт (дистен), амфіболи.</a:t>
            </a:r>
            <a:r>
              <a:rPr lang="ru-RU" sz="2000" dirty="0">
                <a:latin typeface="Times New Roman" panose="02020603050405020304" pitchFamily="18" charset="0"/>
                <a:cs typeface="Times New Roman" panose="02020603050405020304" pitchFamily="18" charset="0"/>
              </a:rPr>
              <a:t> В еклогітах досить широке коливання складів за вмістом окислів: MgO, CaO, FeO, Al</a:t>
            </a:r>
            <a:r>
              <a:rPr lang="ru-RU" sz="2000" baseline="-25000" dirty="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O</a:t>
            </a:r>
            <a:r>
              <a:rPr lang="ru-RU" sz="2000" baseline="-25000" dirty="0">
                <a:latin typeface="Times New Roman" panose="02020603050405020304" pitchFamily="18" charset="0"/>
                <a:cs typeface="Times New Roman" panose="02020603050405020304" pitchFamily="18" charset="0"/>
              </a:rPr>
              <a:t>3</a:t>
            </a:r>
            <a:r>
              <a:rPr lang="ru-RU" sz="2000" dirty="0">
                <a:latin typeface="Times New Roman" panose="02020603050405020304" pitchFamily="18" charset="0"/>
                <a:cs typeface="Times New Roman" panose="02020603050405020304" pitchFamily="18" charset="0"/>
              </a:rPr>
              <a:t>, Na</a:t>
            </a:r>
            <a:r>
              <a:rPr lang="ru-RU" sz="2000" baseline="-25000" dirty="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O, TiO</a:t>
            </a:r>
            <a:r>
              <a:rPr lang="ru-RU" sz="2000" baseline="-25000" dirty="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але в загальному переважають еклогіти, які відповідають за хімізмом базальтам.</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7418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ass 9 Metamorphic Rocks and Metamorphic Depos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96751"/>
            <a:ext cx="7323622" cy="471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00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674&amp;mmedia=IMAGE"/>
          <p:cNvPicPr/>
          <p:nvPr/>
        </p:nvPicPr>
        <p:blipFill rotWithShape="1">
          <a:blip r:embed="rId2" cstate="print"/>
          <a:srcRect t="6465"/>
          <a:stretch/>
        </p:blipFill>
        <p:spPr bwMode="auto">
          <a:xfrm>
            <a:off x="728045" y="764704"/>
            <a:ext cx="7416824" cy="5051469"/>
          </a:xfrm>
          <a:prstGeom prst="rect">
            <a:avLst/>
          </a:prstGeom>
          <a:noFill/>
          <a:ln w="9525">
            <a:noFill/>
            <a:miter lim="800000"/>
            <a:headEnd/>
            <a:tailEnd/>
          </a:ln>
        </p:spPr>
      </p:pic>
      <p:sp>
        <p:nvSpPr>
          <p:cNvPr id="3" name="TextBox 2"/>
          <p:cNvSpPr txBox="1"/>
          <p:nvPr/>
        </p:nvSpPr>
        <p:spPr>
          <a:xfrm>
            <a:off x="4045063" y="6232608"/>
            <a:ext cx="928459" cy="369332"/>
          </a:xfrm>
          <a:prstGeom prst="rect">
            <a:avLst/>
          </a:prstGeom>
          <a:noFill/>
        </p:spPr>
        <p:txBody>
          <a:bodyPr wrap="none" rtlCol="0">
            <a:spAutoFit/>
          </a:bodyPr>
          <a:lstStyle/>
          <a:p>
            <a:r>
              <a:rPr lang="uk-UA" dirty="0" smtClean="0">
                <a:latin typeface="Times New Roman" panose="02020603050405020304" pitchFamily="18" charset="0"/>
                <a:cs typeface="Times New Roman" panose="02020603050405020304" pitchFamily="18" charset="0"/>
              </a:rPr>
              <a:t>Еклогіт</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759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675&amp;mmedia=IMAGE"/>
          <p:cNvPicPr/>
          <p:nvPr/>
        </p:nvPicPr>
        <p:blipFill rotWithShape="1">
          <a:blip r:embed="rId2" cstate="print">
            <a:lum bright="-10000"/>
          </a:blip>
          <a:srcRect l="-187" t="7746" r="187" b="-759"/>
          <a:stretch/>
        </p:blipFill>
        <p:spPr bwMode="auto">
          <a:xfrm>
            <a:off x="957746" y="900545"/>
            <a:ext cx="7416824" cy="5090298"/>
          </a:xfrm>
          <a:prstGeom prst="rect">
            <a:avLst/>
          </a:prstGeom>
          <a:noFill/>
          <a:ln w="9525">
            <a:noFill/>
            <a:miter lim="800000"/>
            <a:headEnd/>
            <a:tailEnd/>
          </a:ln>
        </p:spPr>
      </p:pic>
      <p:sp>
        <p:nvSpPr>
          <p:cNvPr id="3" name="TextBox 2"/>
          <p:cNvSpPr txBox="1"/>
          <p:nvPr/>
        </p:nvSpPr>
        <p:spPr>
          <a:xfrm>
            <a:off x="2504576" y="6268670"/>
            <a:ext cx="4427815" cy="369332"/>
          </a:xfrm>
          <a:prstGeom prst="rect">
            <a:avLst/>
          </a:prstGeom>
          <a:noFill/>
        </p:spPr>
        <p:txBody>
          <a:bodyPr wrap="none" rtlCol="0">
            <a:spAutoFit/>
          </a:bodyPr>
          <a:lstStyle/>
          <a:p>
            <a:r>
              <a:rPr lang="uk-UA" dirty="0" smtClean="0">
                <a:latin typeface="Times New Roman" panose="02020603050405020304" pitchFamily="18" charset="0"/>
                <a:cs typeface="Times New Roman" panose="02020603050405020304" pitchFamily="18" charset="0"/>
              </a:rPr>
              <a:t>Еклогіт (р-н Маобей, пров. Донхай, Китай)</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14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676&amp;mmedia=IMAGE"/>
          <p:cNvPicPr/>
          <p:nvPr/>
        </p:nvPicPr>
        <p:blipFill rotWithShape="1">
          <a:blip r:embed="rId2" cstate="print"/>
          <a:srcRect t="8247"/>
          <a:stretch/>
        </p:blipFill>
        <p:spPr bwMode="auto">
          <a:xfrm>
            <a:off x="1043607" y="836712"/>
            <a:ext cx="6840759" cy="4624892"/>
          </a:xfrm>
          <a:prstGeom prst="rect">
            <a:avLst/>
          </a:prstGeom>
          <a:noFill/>
          <a:ln w="9525">
            <a:noFill/>
            <a:miter lim="800000"/>
            <a:headEnd/>
            <a:tailEnd/>
          </a:ln>
        </p:spPr>
      </p:pic>
      <p:sp>
        <p:nvSpPr>
          <p:cNvPr id="3" name="TextBox 2"/>
          <p:cNvSpPr txBox="1"/>
          <p:nvPr/>
        </p:nvSpPr>
        <p:spPr>
          <a:xfrm>
            <a:off x="1691680" y="5724064"/>
            <a:ext cx="5984010" cy="369332"/>
          </a:xfrm>
          <a:prstGeom prst="rect">
            <a:avLst/>
          </a:prstGeom>
          <a:noFill/>
        </p:spPr>
        <p:txBody>
          <a:bodyPr wrap="none" rtlCol="0">
            <a:spAutoFit/>
          </a:bodyPr>
          <a:lstStyle/>
          <a:p>
            <a:r>
              <a:rPr lang="uk-UA" dirty="0" smtClean="0">
                <a:latin typeface="Times New Roman" panose="02020603050405020304" pitchFamily="18" charset="0"/>
                <a:cs typeface="Times New Roman" panose="02020603050405020304" pitchFamily="18" charset="0"/>
              </a:rPr>
              <a:t>Еклогіт (гнейсовий масив Мюнхеберг, Баварія, Німеччина)</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650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khema-f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60648"/>
            <a:ext cx="6192688" cy="626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021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b="1" dirty="0">
                <a:latin typeface="Times New Roman" panose="02020603050405020304" pitchFamily="18" charset="0"/>
                <a:cs typeface="Times New Roman" panose="02020603050405020304" pitchFamily="18" charset="0"/>
              </a:rPr>
              <a:t>Фація глаукофанових сланців</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20000"/>
          </a:bodyPr>
          <a:lstStyle/>
          <a:p>
            <a:pPr algn="just"/>
            <a:r>
              <a:rPr lang="ru-RU" dirty="0">
                <a:latin typeface="Times New Roman" panose="02020603050405020304" pitchFamily="18" charset="0"/>
                <a:cs typeface="Times New Roman" panose="02020603050405020304" pitchFamily="18" charset="0"/>
              </a:rPr>
              <a:t>Умови утворення порід фації глаукофанових сланців: тиск 6-16 кбар, температура 280-500</a:t>
            </a:r>
            <a:r>
              <a:rPr lang="ru-RU" baseline="30000" dirty="0">
                <a:latin typeface="Times New Roman" panose="02020603050405020304" pitchFamily="18" charset="0"/>
                <a:cs typeface="Times New Roman" panose="02020603050405020304" pitchFamily="18" charset="0"/>
              </a:rPr>
              <a:t>0</a:t>
            </a:r>
            <a:r>
              <a:rPr lang="ru-RU" dirty="0">
                <a:latin typeface="Times New Roman" panose="02020603050405020304" pitchFamily="18" charset="0"/>
                <a:cs typeface="Times New Roman" panose="02020603050405020304" pitchFamily="18" charset="0"/>
              </a:rPr>
              <a:t>С. Верхня температурна границя визначається появою рогової обманки замість променистих амфіболів у метабазитах, біотиту, ставроліту, кварцу в метапелітах. Нижня температурна границя, як і у фації зелених сланців, кінетична. Головна відміна від умов метаморфізму фації зелених сланців – значно вищий тиск, причому тиск парів води також значно вищий, ніж у зеленосланцевій фації.</a:t>
            </a:r>
            <a:endParaRPr lang="uk-UA"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120705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14232"/>
            <a:ext cx="7987061" cy="5693866"/>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Текстура глаукофанових сланців сланцювата або масивна. Переважають тонкозернисті породи, які зовнішньо здаються іноді не метаморфізованими. </a:t>
            </a:r>
            <a:endParaRPr lang="en-US" sz="2800" dirty="0" smtClean="0">
              <a:latin typeface="Times New Roman" panose="02020603050405020304" pitchFamily="18" charset="0"/>
              <a:cs typeface="Times New Roman" panose="02020603050405020304" pitchFamily="18" charset="0"/>
            </a:endParaRPr>
          </a:p>
          <a:p>
            <a:pPr algn="just"/>
            <a:r>
              <a:rPr lang="ru-RU" sz="2800" dirty="0" smtClean="0">
                <a:latin typeface="Times New Roman" panose="02020603050405020304" pitchFamily="18" charset="0"/>
                <a:cs typeface="Times New Roman" panose="02020603050405020304" pitchFamily="18" charset="0"/>
              </a:rPr>
              <a:t>Структура </a:t>
            </a:r>
            <a:r>
              <a:rPr lang="ru-RU" sz="2800" dirty="0">
                <a:latin typeface="Times New Roman" panose="02020603050405020304" pitchFamily="18" charset="0"/>
                <a:cs typeface="Times New Roman" panose="02020603050405020304" pitchFamily="18" charset="0"/>
              </a:rPr>
              <a:t>нематобластова, гранонематобластова, гранолепідобластова, іноді порфіробластова. </a:t>
            </a:r>
            <a:endParaRPr lang="en-US" sz="2800" dirty="0" smtClean="0">
              <a:latin typeface="Times New Roman" panose="02020603050405020304" pitchFamily="18" charset="0"/>
              <a:cs typeface="Times New Roman" panose="02020603050405020304" pitchFamily="18" charset="0"/>
            </a:endParaRPr>
          </a:p>
          <a:p>
            <a:pPr algn="just"/>
            <a:r>
              <a:rPr lang="ru-RU" sz="2800" dirty="0" smtClean="0">
                <a:latin typeface="Times New Roman" panose="02020603050405020304" pitchFamily="18" charset="0"/>
                <a:cs typeface="Times New Roman" panose="02020603050405020304" pitchFamily="18" charset="0"/>
              </a:rPr>
              <a:t>Дуже </a:t>
            </a:r>
            <a:r>
              <a:rPr lang="ru-RU" sz="2800" dirty="0">
                <a:latin typeface="Times New Roman" panose="02020603050405020304" pitchFamily="18" charset="0"/>
                <a:cs typeface="Times New Roman" panose="02020603050405020304" pitchFamily="18" charset="0"/>
              </a:rPr>
              <a:t>характерне блакитне забарвлення для порід із досить великою кількістю глаукофану. </a:t>
            </a:r>
            <a:endParaRPr lang="en-US" sz="2800" dirty="0" smtClean="0">
              <a:latin typeface="Times New Roman" panose="02020603050405020304" pitchFamily="18" charset="0"/>
              <a:cs typeface="Times New Roman" panose="02020603050405020304" pitchFamily="18" charset="0"/>
            </a:endParaRPr>
          </a:p>
          <a:p>
            <a:pPr algn="just"/>
            <a:r>
              <a:rPr lang="ru-RU" sz="2800" dirty="0" smtClean="0">
                <a:latin typeface="Times New Roman" panose="02020603050405020304" pitchFamily="18" charset="0"/>
                <a:cs typeface="Times New Roman" panose="02020603050405020304" pitchFamily="18" charset="0"/>
              </a:rPr>
              <a:t>Типовими </a:t>
            </a:r>
            <a:r>
              <a:rPr lang="ru-RU" sz="2800" dirty="0">
                <a:latin typeface="Times New Roman" panose="02020603050405020304" pitchFamily="18" charset="0"/>
                <a:cs typeface="Times New Roman" panose="02020603050405020304" pitchFamily="18" charset="0"/>
              </a:rPr>
              <a:t>мінералами глаукофанових сланців є: глаукофан, лавсоніт, арагоніт, гранати, натрійвмісні піроксени (жадеїт, омфацит), а також звичні для зеленосланцевої фації мінерали: епідот, актиноліт, серицит, хлорит, альбіт, але ці звичні мінерали трапляються в асоціації з глаукофаном.</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634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677&amp;mmedia=IMAGE"/>
          <p:cNvPicPr/>
          <p:nvPr/>
        </p:nvPicPr>
        <p:blipFill rotWithShape="1">
          <a:blip r:embed="rId2" cstate="print">
            <a:lum bright="-10000"/>
          </a:blip>
          <a:srcRect t="6692"/>
          <a:stretch/>
        </p:blipFill>
        <p:spPr bwMode="auto">
          <a:xfrm>
            <a:off x="1512251" y="908720"/>
            <a:ext cx="6516132" cy="4559791"/>
          </a:xfrm>
          <a:prstGeom prst="rect">
            <a:avLst/>
          </a:prstGeom>
          <a:noFill/>
          <a:ln w="9525">
            <a:noFill/>
            <a:miter lim="800000"/>
            <a:headEnd/>
            <a:tailEnd/>
          </a:ln>
        </p:spPr>
      </p:pic>
      <p:sp>
        <p:nvSpPr>
          <p:cNvPr id="3" name="TextBox 2"/>
          <p:cNvSpPr txBox="1"/>
          <p:nvPr/>
        </p:nvSpPr>
        <p:spPr>
          <a:xfrm>
            <a:off x="2261617" y="5867980"/>
            <a:ext cx="5017399" cy="369332"/>
          </a:xfrm>
          <a:prstGeom prst="rect">
            <a:avLst/>
          </a:prstGeom>
          <a:noFill/>
        </p:spPr>
        <p:txBody>
          <a:bodyPr wrap="none" rtlCol="0">
            <a:spAutoFit/>
          </a:bodyPr>
          <a:lstStyle/>
          <a:p>
            <a:r>
              <a:rPr lang="uk-UA" dirty="0" smtClean="0">
                <a:latin typeface="Times New Roman" panose="02020603050405020304" pitchFamily="18" charset="0"/>
                <a:cs typeface="Times New Roman" panose="02020603050405020304" pitchFamily="18" charset="0"/>
              </a:rPr>
              <a:t>Глаукофановий сланець (Уорд-Крик, Каліфорнія)</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715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sp.mmc.nsu.ru/default.aspx?db=book_petr&amp;int=VIEW&amp;el=2678&amp;mmedia=IMAGE"/>
          <p:cNvPicPr/>
          <p:nvPr/>
        </p:nvPicPr>
        <p:blipFill rotWithShape="1">
          <a:blip r:embed="rId2" cstate="print">
            <a:lum bright="-20000" contrast="10000"/>
          </a:blip>
          <a:srcRect t="7212"/>
          <a:stretch/>
        </p:blipFill>
        <p:spPr bwMode="auto">
          <a:xfrm>
            <a:off x="1512251" y="980728"/>
            <a:ext cx="6372116" cy="4534430"/>
          </a:xfrm>
          <a:prstGeom prst="rect">
            <a:avLst/>
          </a:prstGeom>
          <a:noFill/>
          <a:ln w="9525">
            <a:noFill/>
            <a:miter lim="800000"/>
            <a:headEnd/>
            <a:tailEnd/>
          </a:ln>
        </p:spPr>
      </p:pic>
      <p:sp>
        <p:nvSpPr>
          <p:cNvPr id="3" name="TextBox 2"/>
          <p:cNvSpPr txBox="1"/>
          <p:nvPr/>
        </p:nvSpPr>
        <p:spPr>
          <a:xfrm>
            <a:off x="2022224" y="5867980"/>
            <a:ext cx="5352171" cy="369332"/>
          </a:xfrm>
          <a:prstGeom prst="rect">
            <a:avLst/>
          </a:prstGeom>
          <a:noFill/>
        </p:spPr>
        <p:txBody>
          <a:bodyPr wrap="none" rtlCol="0">
            <a:spAutoFit/>
          </a:bodyPr>
          <a:lstStyle/>
          <a:p>
            <a:r>
              <a:rPr lang="uk-UA" dirty="0" smtClean="0">
                <a:latin typeface="Times New Roman" panose="02020603050405020304" pitchFamily="18" charset="0"/>
                <a:cs typeface="Times New Roman" panose="02020603050405020304" pitchFamily="18" charset="0"/>
              </a:rPr>
              <a:t>Глаукофановий сланець (о-в Сифнос, Егейське море)</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103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0405" y="116632"/>
            <a:ext cx="8064896" cy="6463308"/>
          </a:xfrm>
          <a:prstGeom prst="rect">
            <a:avLst/>
          </a:prstGeom>
        </p:spPr>
        <p:txBody>
          <a:bodyPr wrap="square">
            <a:spAutoFit/>
          </a:bodyPr>
          <a:lstStyle/>
          <a:p>
            <a:pPr algn="just"/>
            <a:r>
              <a:rPr lang="ru-RU" b="1" i="1" dirty="0">
                <a:latin typeface="Times New Roman" panose="02020603050405020304" pitchFamily="18" charset="0"/>
                <a:cs typeface="Times New Roman" panose="02020603050405020304" pitchFamily="18" charset="0"/>
              </a:rPr>
              <a:t>Амфіболи</a:t>
            </a:r>
            <a:r>
              <a:rPr lang="ru-RU" dirty="0">
                <a:latin typeface="Times New Roman" panose="02020603050405020304" pitchFamily="18" charset="0"/>
                <a:cs typeface="Times New Roman" panose="02020603050405020304" pitchFamily="18" charset="0"/>
              </a:rPr>
              <a:t> у глаукофанових сланцях представлені двома ізоморфними рядами – натровими з обмеженою домішкою Са та кальцієвими з мінливим вмістом натрію. Між ними є розрив змішуваності, тому в цих межах нерідко трапляється два амфіболи. </a:t>
            </a:r>
            <a:r>
              <a:rPr lang="ru-RU" b="1" i="1" dirty="0">
                <a:latin typeface="Times New Roman" panose="02020603050405020304" pitchFamily="18" charset="0"/>
                <a:cs typeface="Times New Roman" panose="02020603050405020304" pitchFamily="18" charset="0"/>
              </a:rPr>
              <a:t>Глаукофан, кросит, родусит</a:t>
            </a:r>
            <a:r>
              <a:rPr lang="ru-RU" dirty="0">
                <a:latin typeface="Times New Roman" panose="02020603050405020304" pitchFamily="18" charset="0"/>
                <a:cs typeface="Times New Roman" panose="02020603050405020304" pitchFamily="18" charset="0"/>
              </a:rPr>
              <a:t> є натровими амфіболами, їх склад у різних за хімізмом товщах сильно варіює щодо вмісту Mg, Fe</a:t>
            </a:r>
            <a:r>
              <a:rPr lang="ru-RU" baseline="30000" dirty="0">
                <a:latin typeface="Times New Roman" panose="02020603050405020304" pitchFamily="18" charset="0"/>
                <a:cs typeface="Times New Roman" panose="02020603050405020304" pitchFamily="18" charset="0"/>
              </a:rPr>
              <a:t>п</a:t>
            </a:r>
            <a:r>
              <a:rPr lang="ru-RU" dirty="0">
                <a:latin typeface="Times New Roman" panose="02020603050405020304" pitchFamily="18" charset="0"/>
                <a:cs typeface="Times New Roman" panose="02020603050405020304" pitchFamily="18" charset="0"/>
              </a:rPr>
              <a:t>, Al i Fe</a:t>
            </a:r>
            <a:r>
              <a:rPr lang="ru-RU" baseline="30000" dirty="0">
                <a:latin typeface="Times New Roman" panose="02020603050405020304" pitchFamily="18" charset="0"/>
                <a:cs typeface="Times New Roman" panose="02020603050405020304" pitchFamily="18" charset="0"/>
              </a:rPr>
              <a:t>ш</a:t>
            </a:r>
            <a:r>
              <a:rPr lang="ru-RU" dirty="0">
                <a:latin typeface="Times New Roman" panose="02020603050405020304" pitchFamily="18" charset="0"/>
                <a:cs typeface="Times New Roman" panose="02020603050405020304" pitchFamily="18" charset="0"/>
              </a:rPr>
              <a:t>, а також Са, тому і оптичні властивості їх дещо відрізняються (змінюються показники заломлення, густота забарвлення, інтенсивність плеохроїзму і т.д.). Кальцієві амфіболи частіше представлені актинолітом, у складі якого завжди виявляється домішка натрію і алюмінію (баруазит, вінчит). </a:t>
            </a:r>
            <a:endParaRPr lang="uk-UA" dirty="0">
              <a:latin typeface="Times New Roman" panose="02020603050405020304" pitchFamily="18" charset="0"/>
              <a:cs typeface="Times New Roman" panose="02020603050405020304" pitchFamily="18" charset="0"/>
            </a:endParaRPr>
          </a:p>
          <a:p>
            <a:pPr algn="just"/>
            <a:r>
              <a:rPr lang="ru-RU" b="1" i="1" dirty="0">
                <a:latin typeface="Times New Roman" panose="02020603050405020304" pitchFamily="18" charset="0"/>
                <a:cs typeface="Times New Roman" panose="02020603050405020304" pitchFamily="18" charset="0"/>
              </a:rPr>
              <a:t>Лавсоніт</a:t>
            </a:r>
            <a:r>
              <a:rPr lang="ru-RU" dirty="0">
                <a:latin typeface="Times New Roman" panose="02020603050405020304" pitchFamily="18" charset="0"/>
                <a:cs typeface="Times New Roman" panose="02020603050405020304" pitchFamily="18" charset="0"/>
              </a:rPr>
              <a:t> – мінерал рідкий, хоч і дуже характерний для цієї фації (CaAl</a:t>
            </a:r>
            <a:r>
              <a:rPr lang="ru-RU" baseline="-25000" dirty="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(OH)</a:t>
            </a:r>
            <a:r>
              <a:rPr lang="ru-RU" baseline="-25000" dirty="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Si</a:t>
            </a:r>
            <a:r>
              <a:rPr lang="ru-RU" baseline="-25000" dirty="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O</a:t>
            </a:r>
            <a:r>
              <a:rPr lang="ru-RU" baseline="-25000" dirty="0">
                <a:latin typeface="Times New Roman" panose="02020603050405020304" pitchFamily="18" charset="0"/>
                <a:cs typeface="Times New Roman" panose="02020603050405020304" pitchFamily="18" charset="0"/>
              </a:rPr>
              <a:t>7</a:t>
            </a:r>
            <a:r>
              <a:rPr lang="ru-RU" baseline="30000"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H</a:t>
            </a:r>
            <a:r>
              <a:rPr lang="ru-RU" baseline="-25000" dirty="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O), тому що його утворення можливі в умовах високого тиску води. Кристали лавсоніту мають форму ущільнених лейстоподібних табличок, часто орієнтованих паралельно сланцюватості й занурених у масу глаукофану або хлориту. </a:t>
            </a:r>
            <a:endParaRPr lang="uk-UA" dirty="0">
              <a:latin typeface="Times New Roman" panose="02020603050405020304" pitchFamily="18" charset="0"/>
              <a:cs typeface="Times New Roman" panose="02020603050405020304" pitchFamily="18" charset="0"/>
            </a:endParaRPr>
          </a:p>
          <a:p>
            <a:pPr algn="just"/>
            <a:r>
              <a:rPr lang="ru-RU" b="1" i="1" dirty="0">
                <a:latin typeface="Times New Roman" panose="02020603050405020304" pitchFamily="18" charset="0"/>
                <a:cs typeface="Times New Roman" panose="02020603050405020304" pitchFamily="18" charset="0"/>
              </a:rPr>
              <a:t>Арагоніт</a:t>
            </a:r>
            <a:r>
              <a:rPr lang="ru-RU" dirty="0">
                <a:latin typeface="Times New Roman" panose="02020603050405020304" pitchFamily="18" charset="0"/>
                <a:cs typeface="Times New Roman" panose="02020603050405020304" pitchFamily="18" charset="0"/>
              </a:rPr>
              <a:t> у глаукофанових сланцях з’являється завдяки його великій стійкості порівняно з кальцитом, в умовах високого тиску.</a:t>
            </a:r>
            <a:endParaRPr lang="uk-UA" dirty="0">
              <a:latin typeface="Times New Roman" panose="02020603050405020304" pitchFamily="18" charset="0"/>
              <a:cs typeface="Times New Roman" panose="02020603050405020304" pitchFamily="18" charset="0"/>
            </a:endParaRPr>
          </a:p>
          <a:p>
            <a:pPr algn="just"/>
            <a:r>
              <a:rPr lang="ru-RU" b="1" i="1" dirty="0">
                <a:latin typeface="Times New Roman" panose="02020603050405020304" pitchFamily="18" charset="0"/>
                <a:cs typeface="Times New Roman" panose="02020603050405020304" pitchFamily="18" charset="0"/>
              </a:rPr>
              <a:t>Гранати</a:t>
            </a:r>
            <a:r>
              <a:rPr lang="ru-RU" dirty="0">
                <a:latin typeface="Times New Roman" panose="02020603050405020304" pitchFamily="18" charset="0"/>
                <a:cs typeface="Times New Roman" panose="02020603050405020304" pitchFamily="18" charset="0"/>
              </a:rPr>
              <a:t> в породах цієї фації часто збагачені спесартиновим компонентом (марганцевий гранат) або альмандином. Нерідко спостерігається зональність гранатів, як і інших мінералів (піроксени, амфіболи), яка виявляється за допомогою електронного мікроаналізатора.</a:t>
            </a:r>
            <a:endParaRPr lang="uk-UA" dirty="0">
              <a:latin typeface="Times New Roman" panose="02020603050405020304" pitchFamily="18" charset="0"/>
              <a:cs typeface="Times New Roman" panose="02020603050405020304" pitchFamily="18" charset="0"/>
            </a:endParaRPr>
          </a:p>
          <a:p>
            <a:pPr algn="just"/>
            <a:r>
              <a:rPr lang="ru-RU" b="1" i="1" dirty="0">
                <a:latin typeface="Times New Roman" panose="02020603050405020304" pitchFamily="18" charset="0"/>
                <a:cs typeface="Times New Roman" panose="02020603050405020304" pitchFamily="18" charset="0"/>
              </a:rPr>
              <a:t>Піроксени</a:t>
            </a:r>
            <a:r>
              <a:rPr lang="ru-RU" dirty="0">
                <a:latin typeface="Times New Roman" panose="02020603050405020304" pitchFamily="18" charset="0"/>
                <a:cs typeface="Times New Roman" panose="02020603050405020304" pitchFamily="18" charset="0"/>
              </a:rPr>
              <a:t> глаукофанових сланців містять у своєму складі жадеїтовий компонент у мінливих кількостях аж до чистого жадеїту з асоціаціями кварцу. Зрідка в піроксенах з’являється егіриновий компонент.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821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TotalTime>
  <Words>1496</Words>
  <Application>Microsoft Office PowerPoint</Application>
  <PresentationFormat>Экран (4:3)</PresentationFormat>
  <Paragraphs>47</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ФАЦІЇ РЕГІОНАЛЬНОГО МЕТАМОРФІЗМУ ВИСОКОГО ТИСКУ</vt:lpstr>
      <vt:lpstr>Презентация PowerPoint</vt:lpstr>
      <vt:lpstr>Презентация PowerPoint</vt:lpstr>
      <vt:lpstr>Презентация PowerPoint</vt:lpstr>
      <vt:lpstr> Фація глаукофанових сланців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Фація кіанітових (дистенових) сланців і гнейсів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Еклогітова фація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ФАЦІЇ РЕГІОНАЛЬНОГО МЕТАМОРФІЗМУ ВИСОКОГО ТИСКУ</dc:title>
  <dc:creator>irina</dc:creator>
  <cp:lastModifiedBy>irina</cp:lastModifiedBy>
  <cp:revision>22</cp:revision>
  <dcterms:created xsi:type="dcterms:W3CDTF">2020-04-07T12:28:17Z</dcterms:created>
  <dcterms:modified xsi:type="dcterms:W3CDTF">2020-04-08T08:24:59Z</dcterms:modified>
</cp:coreProperties>
</file>