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87" r:id="rId4"/>
    <p:sldId id="277" r:id="rId5"/>
    <p:sldId id="276" r:id="rId6"/>
    <p:sldId id="292" r:id="rId7"/>
    <p:sldId id="293" r:id="rId8"/>
    <p:sldId id="294" r:id="rId9"/>
    <p:sldId id="288" r:id="rId10"/>
    <p:sldId id="297" r:id="rId11"/>
    <p:sldId id="304" r:id="rId12"/>
    <p:sldId id="278" r:id="rId13"/>
    <p:sldId id="295" r:id="rId14"/>
    <p:sldId id="283" r:id="rId15"/>
    <p:sldId id="279" r:id="rId16"/>
    <p:sldId id="280" r:id="rId17"/>
    <p:sldId id="257" r:id="rId18"/>
    <p:sldId id="268" r:id="rId19"/>
    <p:sldId id="275" r:id="rId20"/>
    <p:sldId id="274" r:id="rId21"/>
    <p:sldId id="290" r:id="rId22"/>
    <p:sldId id="271" r:id="rId23"/>
    <p:sldId id="267" r:id="rId24"/>
    <p:sldId id="258" r:id="rId25"/>
    <p:sldId id="266" r:id="rId26"/>
    <p:sldId id="265" r:id="rId27"/>
    <p:sldId id="264" r:id="rId28"/>
    <p:sldId id="298" r:id="rId29"/>
    <p:sldId id="263" r:id="rId30"/>
    <p:sldId id="260" r:id="rId31"/>
    <p:sldId id="259" r:id="rId32"/>
    <p:sldId id="299" r:id="rId33"/>
    <p:sldId id="289" r:id="rId34"/>
    <p:sldId id="300" r:id="rId35"/>
    <p:sldId id="301" r:id="rId36"/>
    <p:sldId id="302" r:id="rId37"/>
    <p:sldId id="303" r:id="rId38"/>
    <p:sldId id="262"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28.04.2020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28.04.2020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28.04.2020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77777">
            <a:alpha val="6902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28.04.2020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users.monash.edu.au/~weinberg/Pages/Pseudotachylites_Quilmes/Pseudotachylite_Quilmes.htm" TargetMode="Externa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196752"/>
            <a:ext cx="7772400" cy="4032447"/>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КАТАКЛАСТИЧНИЙ МЕТАМОРФІЗМ </a:t>
            </a:r>
            <a:br>
              <a:rPr lang="ru-RU" b="1" dirty="0" smtClean="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ДИНАМОМЕТАМОРФІЗМ</a:t>
            </a:r>
            <a:br>
              <a:rPr lang="ru-RU" b="1" dirty="0" smtClean="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705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lon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60" y="548680"/>
            <a:ext cx="8417589" cy="5309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998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5840" y="404664"/>
            <a:ext cx="8280920" cy="1200329"/>
          </a:xfrm>
          <a:prstGeom prst="rect">
            <a:avLst/>
          </a:prstGeom>
        </p:spPr>
        <p:txBody>
          <a:bodyPr wrap="square">
            <a:spAutoFit/>
          </a:bodyPr>
          <a:lstStyle/>
          <a:p>
            <a:pPr algn="just"/>
            <a:r>
              <a:rPr lang="uk-UA" sz="2400" dirty="0">
                <a:latin typeface="Times New Roman" panose="02020603050405020304" pitchFamily="18" charset="0"/>
                <a:cs typeface="Times New Roman" panose="02020603050405020304" pitchFamily="18" charset="0"/>
              </a:rPr>
              <a:t>За своїми генетичними особливостями та переважанням типу деформації тектоніти можна поділити на </a:t>
            </a:r>
            <a:r>
              <a:rPr lang="uk-UA" sz="2400" b="1" i="1" dirty="0">
                <a:latin typeface="Times New Roman" panose="02020603050405020304" pitchFamily="18" charset="0"/>
                <a:cs typeface="Times New Roman" panose="02020603050405020304" pitchFamily="18" charset="0"/>
              </a:rPr>
              <a:t>тектонокластити, тектонобластити та тектонопластити</a:t>
            </a:r>
          </a:p>
        </p:txBody>
      </p:sp>
      <p:sp>
        <p:nvSpPr>
          <p:cNvPr id="3" name="Прямоугольник 2"/>
          <p:cNvSpPr/>
          <p:nvPr/>
        </p:nvSpPr>
        <p:spPr>
          <a:xfrm>
            <a:off x="611560" y="2852936"/>
            <a:ext cx="7992888" cy="3416320"/>
          </a:xfrm>
          <a:prstGeom prst="rect">
            <a:avLst/>
          </a:prstGeom>
        </p:spPr>
        <p:txBody>
          <a:bodyPr wrap="square">
            <a:spAutoFit/>
          </a:bodyPr>
          <a:lstStyle/>
          <a:p>
            <a:pPr algn="just"/>
            <a:r>
              <a:rPr lang="uk-UA" sz="2400" dirty="0">
                <a:latin typeface="Times New Roman" panose="02020603050405020304" pitchFamily="18" charset="0"/>
                <a:cs typeface="Times New Roman" panose="02020603050405020304" pitchFamily="18" charset="0"/>
              </a:rPr>
              <a:t>Породи фації крихкої деформації </a:t>
            </a:r>
            <a:r>
              <a:rPr lang="uk-UA" sz="2400" b="1" i="1" dirty="0">
                <a:latin typeface="Times New Roman" panose="02020603050405020304" pitchFamily="18" charset="0"/>
                <a:cs typeface="Times New Roman" panose="02020603050405020304" pitchFamily="18" charset="0"/>
              </a:rPr>
              <a:t>(тектонокластити) </a:t>
            </a:r>
            <a:r>
              <a:rPr lang="uk-UA" sz="2400" dirty="0">
                <a:latin typeface="Times New Roman" panose="02020603050405020304" pitchFamily="18" charset="0"/>
                <a:cs typeface="Times New Roman" panose="02020603050405020304" pitchFamily="18" charset="0"/>
              </a:rPr>
              <a:t>об’єднують широку низку порід, які </a:t>
            </a:r>
            <a:r>
              <a:rPr lang="uk-UA" sz="2400" dirty="0" smtClean="0">
                <a:latin typeface="Times New Roman" panose="02020603050405020304" pitchFamily="18" charset="0"/>
                <a:cs typeface="Times New Roman" panose="02020603050405020304" pitchFamily="18" charset="0"/>
              </a:rPr>
              <a:t>сформувалися </a:t>
            </a:r>
            <a:r>
              <a:rPr lang="uk-UA" sz="2400" dirty="0">
                <a:latin typeface="Times New Roman" panose="02020603050405020304" pitchFamily="18" charset="0"/>
                <a:cs typeface="Times New Roman" panose="02020603050405020304" pitchFamily="18" charset="0"/>
              </a:rPr>
              <a:t>під дією тектонічних зусиль, що викликають розрив суцільності порід, а також їх компонентів. Дроблення може супроводжуватися переміщенням уламкового матеріалу, його диференціальною течією по зонах дро-блення з утворенням крихких або гідрогенно зцементованих мас, що характерні для низькотемпературних фацій метаморфізму середніх та високих тисків.</a:t>
            </a:r>
          </a:p>
        </p:txBody>
      </p:sp>
    </p:spTree>
    <p:extLst>
      <p:ext uri="{BB962C8B-B14F-4D97-AF65-F5344CB8AC3E}">
        <p14:creationId xmlns:p14="http://schemas.microsoft.com/office/powerpoint/2010/main" val="1558862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1736" y="1484784"/>
            <a:ext cx="8478688" cy="3785652"/>
          </a:xfrm>
          <a:prstGeom prst="rect">
            <a:avLst/>
          </a:prstGeom>
        </p:spPr>
        <p:txBody>
          <a:bodyPr wrap="square">
            <a:spAutoFit/>
          </a:bodyPr>
          <a:lstStyle/>
          <a:p>
            <a:pPr lvl="1" algn="just"/>
            <a:r>
              <a:rPr lang="uk-UA" sz="2400" dirty="0" smtClean="0">
                <a:latin typeface="Times New Roman" panose="02020603050405020304" pitchFamily="18" charset="0"/>
                <a:cs typeface="Times New Roman" panose="02020603050405020304" pitchFamily="18" charset="0"/>
              </a:rPr>
              <a:t>В цілому </a:t>
            </a:r>
            <a:r>
              <a:rPr lang="uk-UA" sz="2400" dirty="0">
                <a:latin typeface="Times New Roman" panose="02020603050405020304" pitchFamily="18" charset="0"/>
                <a:cs typeface="Times New Roman" panose="02020603050405020304" pitchFamily="18" charset="0"/>
              </a:rPr>
              <a:t>катаклазовані породи або тектонокластити мають широке розповсюдження. Особливо в </a:t>
            </a:r>
            <a:r>
              <a:rPr lang="uk-UA" sz="2400" dirty="0" smtClean="0">
                <a:latin typeface="Times New Roman" panose="02020603050405020304" pitchFamily="18" charset="0"/>
                <a:cs typeface="Times New Roman" panose="02020603050405020304" pitchFamily="18" charset="0"/>
              </a:rPr>
              <a:t>областях </a:t>
            </a:r>
            <a:r>
              <a:rPr lang="uk-UA" sz="2400" dirty="0">
                <a:latin typeface="Times New Roman" panose="02020603050405020304" pitchFamily="18" charset="0"/>
                <a:cs typeface="Times New Roman" panose="02020603050405020304" pitchFamily="18" charset="0"/>
              </a:rPr>
              <a:t>з піднятим кристалічним фундаментом. Зони катаклазу простежуються на десятки і сотні кілометрів при потужності зон у кілька кілометрів. Серед сучасних зон катаклазу, як приклад, можна навести розлом Сан-Адреас в Каліфорнії, по якому Тихоокеанська плита контактує з Північно-Американською. Він має </a:t>
            </a:r>
            <a:r>
              <a:rPr lang="uk-UA" sz="2400" dirty="0" smtClean="0">
                <a:latin typeface="Times New Roman" panose="02020603050405020304" pitchFamily="18" charset="0"/>
                <a:cs typeface="Times New Roman" panose="02020603050405020304" pitchFamily="18" charset="0"/>
              </a:rPr>
              <a:t>протяжність </a:t>
            </a:r>
            <a:r>
              <a:rPr lang="uk-UA" sz="2400" dirty="0">
                <a:latin typeface="Times New Roman" panose="02020603050405020304" pitchFamily="18" charset="0"/>
                <a:cs typeface="Times New Roman" panose="02020603050405020304" pitchFamily="18" charset="0"/>
              </a:rPr>
              <a:t>біля тисячі кілометрів при ширині в декілька кілометрів. Уся зона розлому складена різною мірою </a:t>
            </a:r>
            <a:r>
              <a:rPr lang="uk-UA" sz="2400" dirty="0" smtClean="0">
                <a:latin typeface="Times New Roman" panose="02020603050405020304" pitchFamily="18" charset="0"/>
                <a:cs typeface="Times New Roman" panose="02020603050405020304" pitchFamily="18" charset="0"/>
              </a:rPr>
              <a:t>катаклазованими </a:t>
            </a:r>
            <a:r>
              <a:rPr lang="uk-UA" sz="2400" dirty="0">
                <a:latin typeface="Times New Roman" panose="02020603050405020304" pitchFamily="18" charset="0"/>
                <a:cs typeface="Times New Roman" panose="02020603050405020304" pitchFamily="18" charset="0"/>
              </a:rPr>
              <a:t>породами.</a:t>
            </a:r>
          </a:p>
        </p:txBody>
      </p:sp>
    </p:spTree>
    <p:extLst>
      <p:ext uri="{BB962C8B-B14F-4D97-AF65-F5344CB8AC3E}">
        <p14:creationId xmlns:p14="http://schemas.microsoft.com/office/powerpoint/2010/main" val="768195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7/76/Sanandreas.jpg/220px-Sanandre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6657"/>
            <a:ext cx="4032448" cy="55721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673590" y="6049070"/>
            <a:ext cx="2805127" cy="4571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t>Карта розлому Сан-Андреас,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t>що показує відносний рух плит</a:t>
            </a:r>
            <a:r>
              <a:rPr kumimoji="0" lang="uk-UA" altLang="uk-UA"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2053" name="Picture 5" descr="В области разлома Сан-Андреас происходит огромное количество мини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049" y="1502774"/>
            <a:ext cx="5306951" cy="352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779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47047" y="2333685"/>
            <a:ext cx="5526360" cy="2585323"/>
          </a:xfrm>
          <a:prstGeom prst="rect">
            <a:avLst/>
          </a:prstGeom>
        </p:spPr>
        <p:txBody>
          <a:bodyPr wrap="square">
            <a:spAutoFit/>
          </a:bodyPr>
          <a:lstStyle/>
          <a:p>
            <a:pPr algn="just"/>
            <a:r>
              <a:rPr lang="uk-UA" dirty="0">
                <a:latin typeface="Times New Roman" panose="02020603050405020304" pitchFamily="18" charset="0"/>
                <a:cs typeface="Times New Roman" panose="02020603050405020304" pitchFamily="18" charset="0"/>
              </a:rPr>
              <a:t>Какіріти складають зовнішні зони тектонічних порушень. Вони характеризуються дуже слабкими легкими рухами породних блоків відносно один одного практично без розвороту. В межах цих блоків розвинені численні мікроскопічні тріщини, які проявляються при ударі молотком: порода розсипається на дрібні полігональні уламки</a:t>
            </a:r>
            <a:r>
              <a:rPr lang="uk-UA" dirty="0"/>
              <a:t>. </a:t>
            </a:r>
            <a:r>
              <a:rPr lang="uk-UA" dirty="0">
                <a:latin typeface="Times New Roman" panose="02020603050405020304" pitchFamily="18" charset="0"/>
                <a:cs typeface="Times New Roman" panose="02020603050405020304" pitchFamily="18" charset="0"/>
              </a:rPr>
              <a:t>Цементна маса між блоками, що мають довільні розміри, утворена плівковими глинками </a:t>
            </a:r>
            <a:r>
              <a:rPr lang="uk-UA" dirty="0" smtClean="0">
                <a:latin typeface="Times New Roman" panose="02020603050405020304" pitchFamily="18" charset="0"/>
                <a:cs typeface="Times New Roman" panose="02020603050405020304" pitchFamily="18" charset="0"/>
              </a:rPr>
              <a:t>тертя.</a:t>
            </a:r>
            <a:endParaRPr lang="uk-UA"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79512" y="137011"/>
            <a:ext cx="5472608" cy="2246769"/>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Для </a:t>
            </a:r>
            <a:r>
              <a:rPr lang="uk-UA" sz="2000" b="1" i="1" dirty="0">
                <a:latin typeface="Times New Roman" panose="02020603050405020304" pitchFamily="18" charset="0"/>
                <a:cs typeface="Times New Roman" panose="02020603050405020304" pitchFamily="18" charset="0"/>
              </a:rPr>
              <a:t>какіритів</a:t>
            </a:r>
            <a:r>
              <a:rPr lang="uk-UA" sz="2000" dirty="0">
                <a:latin typeface="Times New Roman" panose="02020603050405020304" pitchFamily="18" charset="0"/>
                <a:cs typeface="Times New Roman" panose="02020603050405020304" pitchFamily="18" charset="0"/>
              </a:rPr>
              <a:t> характерна інтенсивна тріщинуватість, при якій частинки розтрісканої породи не зміщені. У них розвивається велика кількість площин сковзання і багато різноорієнтованих дрібних тріщин, унаслідок чого при ударі молотком зразок какіриту розбивається на дрібні уламки.</a:t>
            </a:r>
          </a:p>
        </p:txBody>
      </p:sp>
      <p:sp>
        <p:nvSpPr>
          <p:cNvPr id="4" name="Прямоугольник 3"/>
          <p:cNvSpPr/>
          <p:nvPr/>
        </p:nvSpPr>
        <p:spPr>
          <a:xfrm>
            <a:off x="411529" y="5229200"/>
            <a:ext cx="7200800" cy="1200329"/>
          </a:xfrm>
          <a:prstGeom prst="rect">
            <a:avLst/>
          </a:prstGeom>
        </p:spPr>
        <p:txBody>
          <a:bodyPr wrap="square">
            <a:spAutoFit/>
          </a:bodyPr>
          <a:lstStyle/>
          <a:p>
            <a:pPr algn="just"/>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У </a:t>
            </a:r>
            <a:r>
              <a:rPr lang="uk-UA" b="1" i="1" dirty="0">
                <a:latin typeface="Times New Roman" panose="02020603050405020304" pitchFamily="18" charset="0"/>
                <a:cs typeface="Times New Roman" panose="02020603050405020304" pitchFamily="18" charset="0"/>
              </a:rPr>
              <a:t>тектонічних (</a:t>
            </a:r>
            <a:r>
              <a:rPr lang="uk-UA" b="1" i="1" dirty="0">
                <a:latin typeface="Times New Roman" panose="02020603050405020304" pitchFamily="18" charset="0"/>
                <a:cs typeface="Times New Roman" panose="02020603050405020304" pitchFamily="18" charset="0"/>
              </a:rPr>
              <a:t>катакластичних</a:t>
            </a:r>
            <a:r>
              <a:rPr lang="uk-UA" b="1" i="1" dirty="0">
                <a:latin typeface="Times New Roman" panose="02020603050405020304" pitchFamily="18" charset="0"/>
                <a:cs typeface="Times New Roman" panose="02020603050405020304" pitchFamily="18" charset="0"/>
              </a:rPr>
              <a:t>) брекчіях </a:t>
            </a:r>
            <a:r>
              <a:rPr lang="uk-UA" dirty="0">
                <a:latin typeface="Times New Roman" panose="02020603050405020304" pitchFamily="18" charset="0"/>
                <a:cs typeface="Times New Roman" panose="02020603050405020304" pitchFamily="18" charset="0"/>
              </a:rPr>
              <a:t>основна  маса складає не менше 25% обсягу породи. Уламки, складені породами одного складу, мають кутасту форму і довільне орієнтування. Переважаючі розміри уламків - не менше 1 см. Текстура носить однойменну </a:t>
            </a:r>
            <a:r>
              <a:rPr lang="uk-UA" dirty="0" smtClean="0">
                <a:latin typeface="Times New Roman" panose="02020603050405020304" pitchFamily="18" charset="0"/>
                <a:cs typeface="Times New Roman" panose="02020603050405020304" pitchFamily="18" charset="0"/>
              </a:rPr>
              <a:t>назву.</a:t>
            </a:r>
            <a:endParaRPr lang="uk-UA" dirty="0"/>
          </a:p>
        </p:txBody>
      </p:sp>
    </p:spTree>
    <p:extLst>
      <p:ext uri="{BB962C8B-B14F-4D97-AF65-F5344CB8AC3E}">
        <p14:creationId xmlns:p14="http://schemas.microsoft.com/office/powerpoint/2010/main" val="3801013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692696"/>
            <a:ext cx="6984776" cy="5016758"/>
          </a:xfrm>
          <a:prstGeom prst="rect">
            <a:avLst/>
          </a:prstGeom>
        </p:spPr>
        <p:txBody>
          <a:bodyPr wrap="square">
            <a:spAutoFit/>
          </a:bodyPr>
          <a:lstStyle/>
          <a:p>
            <a:pPr algn="just"/>
            <a:r>
              <a:rPr lang="uk-UA" sz="2000" b="1" i="1" dirty="0">
                <a:latin typeface="Times New Roman" panose="02020603050405020304" pitchFamily="18" charset="0"/>
                <a:cs typeface="Times New Roman" panose="02020603050405020304" pitchFamily="18" charset="0"/>
              </a:rPr>
              <a:t>Брекчії тертя </a:t>
            </a:r>
            <a:r>
              <a:rPr lang="uk-UA" sz="2000" dirty="0">
                <a:latin typeface="Times New Roman" panose="02020603050405020304" pitchFamily="18" charset="0"/>
                <a:cs typeface="Times New Roman" panose="02020603050405020304" pitchFamily="18" charset="0"/>
              </a:rPr>
              <a:t>– це масивні породи, які складені гострокутними різних розмірів уламками гірських порід, зцементованими дрібно- або тонкороздробленою та тонкоперетертою масою тієї ж породи й уламків її </a:t>
            </a:r>
            <a:r>
              <a:rPr lang="uk-UA" sz="2000" dirty="0" smtClean="0">
                <a:latin typeface="Times New Roman" panose="02020603050405020304" pitchFamily="18" charset="0"/>
                <a:cs typeface="Times New Roman" panose="02020603050405020304" pitchFamily="18" charset="0"/>
              </a:rPr>
              <a:t>мінералів</a:t>
            </a:r>
            <a:r>
              <a:rPr lang="uk-UA" sz="2000" dirty="0">
                <a:latin typeface="Times New Roman" panose="02020603050405020304" pitchFamily="18" charset="0"/>
                <a:cs typeface="Times New Roman" panose="02020603050405020304" pitchFamily="18" charset="0"/>
              </a:rPr>
              <a:t>. Цементуюча маса звичайно присутня в підпорядкованій до уламків кількості. Наступними </a:t>
            </a:r>
            <a:r>
              <a:rPr lang="uk-UA" sz="2000" dirty="0" smtClean="0">
                <a:latin typeface="Times New Roman" panose="02020603050405020304" pitchFamily="18" charset="0"/>
                <a:cs typeface="Times New Roman" panose="02020603050405020304" pitchFamily="18" charset="0"/>
              </a:rPr>
              <a:t>гідрохімічними </a:t>
            </a:r>
            <a:r>
              <a:rPr lang="uk-UA" sz="2000" dirty="0">
                <a:latin typeface="Times New Roman" panose="02020603050405020304" pitchFamily="18" charset="0"/>
                <a:cs typeface="Times New Roman" panose="02020603050405020304" pitchFamily="18" charset="0"/>
              </a:rPr>
              <a:t>процесами її склад може змінюватися, мінерали перекристалізовуватися, а тріщини в подробленому матеріалі "заліковуватися" кварцом, карбонатом, халцедоном, хлоритом та іншими мінералами. За розмі-ром зцементованих уламків брекчії тертя поділяються на грубоуламкові (10-20 см), середньоуламкові (5-10 см) та дрібноуламкові (1-5 см). Для брекчій із ще меншими уламками використовують термін "мікробрекчія".</a:t>
            </a:r>
          </a:p>
          <a:p>
            <a:pPr algn="just"/>
            <a:r>
              <a:rPr lang="uk-UA" sz="2000" dirty="0">
                <a:latin typeface="Times New Roman" panose="02020603050405020304" pitchFamily="18" charset="0"/>
                <a:cs typeface="Times New Roman" panose="02020603050405020304" pitchFamily="18" charset="0"/>
              </a:rPr>
              <a:t> </a:t>
            </a:r>
          </a:p>
          <a:p>
            <a:pPr algn="just"/>
            <a:r>
              <a:rPr lang="uk-UA" sz="2000" dirty="0">
                <a:latin typeface="Times New Roman" panose="02020603050405020304" pitchFamily="18" charset="0"/>
                <a:cs typeface="Times New Roman" panose="02020603050405020304" pitchFamily="18" charset="0"/>
              </a:rPr>
              <a:t>Текстура брекчованих порід або брекчій називається брекчієвою або брекчієподібною.</a:t>
            </a:r>
          </a:p>
        </p:txBody>
      </p:sp>
    </p:spTree>
    <p:extLst>
      <p:ext uri="{BB962C8B-B14F-4D97-AF65-F5344CB8AC3E}">
        <p14:creationId xmlns:p14="http://schemas.microsoft.com/office/powerpoint/2010/main" val="315444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76672"/>
            <a:ext cx="7776864" cy="5940088"/>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На початкових стадіях дроблення порід утворюються </a:t>
            </a:r>
            <a:r>
              <a:rPr lang="uk-UA" sz="2000" b="1" i="1" dirty="0">
                <a:latin typeface="Times New Roman" panose="02020603050405020304" pitchFamily="18" charset="0"/>
                <a:cs typeface="Times New Roman" panose="02020603050405020304" pitchFamily="18" charset="0"/>
              </a:rPr>
              <a:t>катаклазити.</a:t>
            </a:r>
            <a:r>
              <a:rPr lang="uk-UA" sz="2000" dirty="0">
                <a:latin typeface="Times New Roman" panose="02020603050405020304" pitchFamily="18" charset="0"/>
                <a:cs typeface="Times New Roman" panose="02020603050405020304" pitchFamily="18" charset="0"/>
              </a:rPr>
              <a:t> На відміну від брекчій вони </a:t>
            </a:r>
            <a:r>
              <a:rPr lang="uk-UA" sz="2000" dirty="0" smtClean="0">
                <a:latin typeface="Times New Roman" panose="02020603050405020304" pitchFamily="18" charset="0"/>
                <a:cs typeface="Times New Roman" panose="02020603050405020304" pitchFamily="18" charset="0"/>
              </a:rPr>
              <a:t>характеризуються </a:t>
            </a:r>
            <a:r>
              <a:rPr lang="uk-UA" sz="2000" dirty="0">
                <a:latin typeface="Times New Roman" panose="02020603050405020304" pitchFamily="18" charset="0"/>
                <a:cs typeface="Times New Roman" panose="02020603050405020304" pitchFamily="18" charset="0"/>
              </a:rPr>
              <a:t>меншими розмірами уламків, роздробленням крихких мінералів, а в більш пластичних – </a:t>
            </a:r>
            <a:r>
              <a:rPr lang="uk-UA" sz="2000" dirty="0" smtClean="0">
                <a:latin typeface="Times New Roman" panose="02020603050405020304" pitchFamily="18" charset="0"/>
                <a:cs typeface="Times New Roman" panose="02020603050405020304" pitchFamily="18" charset="0"/>
              </a:rPr>
              <a:t>утворенням </a:t>
            </a:r>
            <a:r>
              <a:rPr lang="uk-UA" sz="2000" dirty="0">
                <a:latin typeface="Times New Roman" panose="02020603050405020304" pitchFamily="18" charset="0"/>
                <a:cs typeface="Times New Roman" panose="02020603050405020304" pitchFamily="18" charset="0"/>
              </a:rPr>
              <a:t>двійників сковзання, зім'ятістю пластинчастих мінералів (таких, як слюди, хлорити), хвилястим </a:t>
            </a:r>
            <a:r>
              <a:rPr lang="uk-UA" sz="2000" dirty="0" smtClean="0">
                <a:latin typeface="Times New Roman" panose="02020603050405020304" pitchFamily="18" charset="0"/>
                <a:cs typeface="Times New Roman" panose="02020603050405020304" pitchFamily="18" charset="0"/>
              </a:rPr>
              <a:t>згасанням </a:t>
            </a:r>
            <a:r>
              <a:rPr lang="uk-UA" sz="2000" dirty="0">
                <a:latin typeface="Times New Roman" panose="02020603050405020304" pitchFamily="18" charset="0"/>
                <a:cs typeface="Times New Roman" panose="02020603050405020304" pitchFamily="18" charset="0"/>
              </a:rPr>
              <a:t>зерен кварцу тощо. Форма уламків як гострокутна, так і (рідше) лінзовидна. Уламки польових шпатів і кварцу часто розбиті дрібними тріщинами (тектонокласти) і занурені у тонкоперетерту масу (тектономатрикс або домени). Тектонокласти формують ізольовані шари або сплощені лінзоподібні відособлення уламків часто з близьким до паралельного розташуванням, що добре відрізняє катаклазити від уламкових порід іншого генезису. Характерними структурами цих порід є катакластична та цементна.</a:t>
            </a:r>
          </a:p>
          <a:p>
            <a:pPr algn="just"/>
            <a:r>
              <a:rPr lang="uk-UA" sz="2000" dirty="0">
                <a:latin typeface="Times New Roman" panose="02020603050405020304" pitchFamily="18" charset="0"/>
                <a:cs typeface="Times New Roman" panose="02020603050405020304" pitchFamily="18" charset="0"/>
              </a:rPr>
              <a:t> </a:t>
            </a:r>
          </a:p>
          <a:p>
            <a:pPr algn="just"/>
            <a:r>
              <a:rPr lang="uk-UA" sz="2000" dirty="0">
                <a:latin typeface="Times New Roman" panose="02020603050405020304" pitchFamily="18" charset="0"/>
                <a:cs typeface="Times New Roman" panose="02020603050405020304" pitchFamily="18" charset="0"/>
              </a:rPr>
              <a:t>На стадії формування катаклазитів частіше за все зберігається первинна природа порід. Тому залежно від складу вихідних порід та їх структурно-текстурних особливостей розрізняють, наприклад, “катаклазити гранітів”, “катаклазити габро”, “катаклазити кварцитів”, “катаклазити пісковиків” та ін.</a:t>
            </a:r>
          </a:p>
        </p:txBody>
      </p:sp>
    </p:spTree>
    <p:extLst>
      <p:ext uri="{BB962C8B-B14F-4D97-AF65-F5344CB8AC3E}">
        <p14:creationId xmlns:p14="http://schemas.microsoft.com/office/powerpoint/2010/main" val="664522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88640"/>
            <a:ext cx="5184576" cy="2308324"/>
          </a:xfrm>
          <a:prstGeom prst="rect">
            <a:avLst/>
          </a:prstGeom>
        </p:spPr>
        <p:txBody>
          <a:bodyPr wrap="square">
            <a:spAutoFit/>
          </a:bodyPr>
          <a:lstStyle/>
          <a:p>
            <a:pPr algn="just"/>
            <a:r>
              <a:rPr lang="ru-RU" b="1" i="1" dirty="0">
                <a:latin typeface="Times New Roman" panose="02020603050405020304" pitchFamily="18" charset="0"/>
                <a:cs typeface="Times New Roman" panose="02020603050405020304" pitchFamily="18" charset="0"/>
              </a:rPr>
              <a:t>Тектонічні брекчії</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складаються з кутуватих уламків різного розміру, проміжки між якими заповнені дрібно роздробленим матеріалом. Форма уламків залежить від текстурних особливостей первинної породи: уламки порід з масивною текстурою – ізометричні, уламки сланців – пласкі. Структура тектонічної брекчії – </a:t>
            </a:r>
            <a:r>
              <a:rPr lang="ru-RU" dirty="0" smtClean="0">
                <a:latin typeface="Times New Roman" panose="02020603050405020304" pitchFamily="18" charset="0"/>
                <a:cs typeface="Times New Roman" panose="02020603050405020304" pitchFamily="18" charset="0"/>
              </a:rPr>
              <a:t>брекчієподібна. </a:t>
            </a:r>
            <a:r>
              <a:rPr lang="ru-RU" dirty="0">
                <a:latin typeface="Times New Roman" panose="02020603050405020304" pitchFamily="18" charset="0"/>
                <a:cs typeface="Times New Roman" panose="02020603050405020304" pitchFamily="18" charset="0"/>
              </a:rPr>
              <a:t>Текстура масивна.</a:t>
            </a:r>
            <a:endParaRPr lang="uk-UA"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555776" y="2276872"/>
            <a:ext cx="6300192" cy="1754326"/>
          </a:xfrm>
          <a:prstGeom prst="rect">
            <a:avLst/>
          </a:prstGeom>
        </p:spPr>
        <p:txBody>
          <a:bodyPr wrap="square">
            <a:spAutoFit/>
          </a:bodyPr>
          <a:lstStyle/>
          <a:p>
            <a:pPr algn="just"/>
            <a:r>
              <a:rPr lang="ru-RU" b="1" i="1" dirty="0">
                <a:latin typeface="Times New Roman" panose="02020603050405020304" pitchFamily="18" charset="0"/>
                <a:cs typeface="Times New Roman" panose="02020603050405020304" pitchFamily="18" charset="0"/>
              </a:rPr>
              <a:t>Катаклазити</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складаються з кутуватих уламків (дрібніших, ніж уламки тектонічної брекчії), зцементованих перетертим матеріалом цієї ж породи. Ступінь роздробленості такий, що можна визначити по крупних уламках природу вихідної породи. Для катаклазитів характерна типова цементна </a:t>
            </a:r>
            <a:r>
              <a:rPr lang="ru-RU" dirty="0" smtClean="0">
                <a:latin typeface="Times New Roman" panose="02020603050405020304" pitchFamily="18" charset="0"/>
                <a:cs typeface="Times New Roman" panose="02020603050405020304" pitchFamily="18" charset="0"/>
              </a:rPr>
              <a:t>структура. </a:t>
            </a:r>
            <a:r>
              <a:rPr lang="ru-RU" dirty="0">
                <a:latin typeface="Times New Roman" panose="02020603050405020304" pitchFamily="18" charset="0"/>
                <a:cs typeface="Times New Roman" panose="02020603050405020304" pitchFamily="18" charset="0"/>
              </a:rPr>
              <a:t>Текстура масивна, інколи орієнтована.</a:t>
            </a:r>
            <a:endParaRPr lang="uk-UA"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23528" y="4221088"/>
            <a:ext cx="6480720" cy="2308324"/>
          </a:xfrm>
          <a:prstGeom prst="rect">
            <a:avLst/>
          </a:prstGeom>
        </p:spPr>
        <p:txBody>
          <a:bodyPr wrap="square">
            <a:spAutoFit/>
          </a:bodyPr>
          <a:lstStyle/>
          <a:p>
            <a:pPr algn="just"/>
            <a:r>
              <a:rPr lang="ru-RU" b="1" i="1" dirty="0">
                <a:latin typeface="Times New Roman" panose="02020603050405020304" pitchFamily="18" charset="0"/>
                <a:cs typeface="Times New Roman" panose="02020603050405020304" pitchFamily="18" charset="0"/>
              </a:rPr>
              <a:t>Мілоніти</a:t>
            </a:r>
            <a:r>
              <a:rPr lang="ru-RU" dirty="0">
                <a:latin typeface="Times New Roman" panose="02020603050405020304" pitchFamily="18" charset="0"/>
                <a:cs typeface="Times New Roman" panose="02020603050405020304" pitchFamily="18" charset="0"/>
              </a:rPr>
              <a:t> - продукт подальшого перетирання породи з утворенням смужчастих текстур. </a:t>
            </a:r>
            <a:r>
              <a:rPr lang="ru-RU" dirty="0" smtClean="0">
                <a:latin typeface="Times New Roman" panose="02020603050405020304" pitchFamily="18" charset="0"/>
                <a:cs typeface="Times New Roman" panose="02020603050405020304" pitchFamily="18" charset="0"/>
              </a:rPr>
              <a:t>Смугастість </a:t>
            </a:r>
            <a:r>
              <a:rPr lang="ru-RU" dirty="0">
                <a:latin typeface="Times New Roman" panose="02020603050405020304" pitchFamily="18" charset="0"/>
                <a:cs typeface="Times New Roman" panose="02020603050405020304" pitchFamily="18" charset="0"/>
              </a:rPr>
              <a:t>мілонітів обумовлена наявністю тонких смуг лінзоподібних відокремлень менш роздробленого матеріалу в тонко перетертій </a:t>
            </a:r>
            <a:r>
              <a:rPr lang="ru-RU" dirty="0" smtClean="0">
                <a:latin typeface="Times New Roman" panose="02020603050405020304" pitchFamily="18" charset="0"/>
                <a:cs typeface="Times New Roman" panose="02020603050405020304" pitchFamily="18" charset="0"/>
              </a:rPr>
              <a:t>масі. </a:t>
            </a:r>
            <a:r>
              <a:rPr lang="ru-RU" dirty="0">
                <a:latin typeface="Times New Roman" panose="02020603050405020304" pitchFamily="18" charset="0"/>
                <a:cs typeface="Times New Roman" panose="02020603050405020304" pitchFamily="18" charset="0"/>
              </a:rPr>
              <a:t>Залежно від ступеня роздробленості виділяються мілоніти </a:t>
            </a:r>
            <a:r>
              <a:rPr lang="ru-RU" dirty="0" smtClean="0">
                <a:latin typeface="Times New Roman" panose="02020603050405020304" pitchFamily="18" charset="0"/>
                <a:cs typeface="Times New Roman" panose="02020603050405020304" pitchFamily="18" charset="0"/>
              </a:rPr>
              <a:t>грубосмугасті</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тонкосмугасті </a:t>
            </a:r>
            <a:r>
              <a:rPr lang="ru-RU" dirty="0">
                <a:latin typeface="Times New Roman" panose="02020603050405020304" pitchFamily="18" charset="0"/>
                <a:cs typeface="Times New Roman" panose="02020603050405020304" pitchFamily="18" charset="0"/>
              </a:rPr>
              <a:t>й ультрамілоніти. Ультрамілоніти  - породи темного кольору, склуватого вигляду, майже не діють на поляризоване світло.</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869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63572" y="1484784"/>
            <a:ext cx="7272808" cy="3785652"/>
          </a:xfrm>
          <a:prstGeom prst="rect">
            <a:avLst/>
          </a:prstGeom>
        </p:spPr>
        <p:txBody>
          <a:bodyPr wrap="square">
            <a:spAutoFit/>
          </a:bodyPr>
          <a:lstStyle/>
          <a:p>
            <a:pPr algn="just"/>
            <a:r>
              <a:rPr lang="uk-UA" sz="2400" dirty="0">
                <a:latin typeface="Times New Roman" panose="02020603050405020304" pitchFamily="18" charset="0"/>
                <a:cs typeface="Times New Roman" panose="02020603050405020304" pitchFamily="18" charset="0"/>
              </a:rPr>
              <a:t>Породи фації крихкопластичної деформації </a:t>
            </a:r>
            <a:r>
              <a:rPr lang="uk-UA" sz="2400" b="1" i="1" dirty="0">
                <a:latin typeface="Times New Roman" panose="02020603050405020304" pitchFamily="18" charset="0"/>
                <a:cs typeface="Times New Roman" panose="02020603050405020304" pitchFamily="18" charset="0"/>
              </a:rPr>
              <a:t>(</a:t>
            </a:r>
            <a:r>
              <a:rPr lang="uk-UA" sz="2400" b="1" i="1" dirty="0" smtClean="0">
                <a:latin typeface="Times New Roman" panose="02020603050405020304" pitchFamily="18" charset="0"/>
                <a:cs typeface="Times New Roman" panose="02020603050405020304" pitchFamily="18" charset="0"/>
              </a:rPr>
              <a:t>тектонобластити</a:t>
            </a:r>
            <a:r>
              <a:rPr lang="uk-UA" sz="2400" b="1" i="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До цієї групи порід входять </a:t>
            </a:r>
            <a:r>
              <a:rPr lang="uk-UA" sz="2400" dirty="0" smtClean="0">
                <a:latin typeface="Times New Roman" panose="02020603050405020304" pitchFamily="18" charset="0"/>
                <a:cs typeface="Times New Roman" panose="02020603050405020304" pitchFamily="18" charset="0"/>
              </a:rPr>
              <a:t>утворення</a:t>
            </a:r>
            <a:r>
              <a:rPr lang="uk-UA" sz="2400" dirty="0">
                <a:latin typeface="Times New Roman" panose="02020603050405020304" pitchFamily="18" charset="0"/>
                <a:cs typeface="Times New Roman" panose="02020603050405020304" pitchFamily="18" charset="0"/>
              </a:rPr>
              <a:t>, які сформувалися шляхом деформації гірських порід за участю диференціального руху речовини, що супроводжується інтенсивною перекристалізацією з частковим привнесенням та виносом компонентів. Для цих порід характерні сланцюватість, шаруватість та плойчастість. Тектонічні перетворення відбуваються за умов широкого інтервалу температур метаморфізму.</a:t>
            </a:r>
          </a:p>
        </p:txBody>
      </p:sp>
    </p:spTree>
    <p:extLst>
      <p:ext uri="{BB962C8B-B14F-4D97-AF65-F5344CB8AC3E}">
        <p14:creationId xmlns:p14="http://schemas.microsoft.com/office/powerpoint/2010/main" val="3788480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88640"/>
            <a:ext cx="7272808" cy="6186309"/>
          </a:xfrm>
          <a:prstGeom prst="rect">
            <a:avLst/>
          </a:prstGeom>
        </p:spPr>
        <p:txBody>
          <a:bodyPr wrap="square">
            <a:spAutoFit/>
          </a:bodyPr>
          <a:lstStyle/>
          <a:p>
            <a:pPr algn="just"/>
            <a:r>
              <a:rPr lang="uk-UA" dirty="0">
                <a:latin typeface="Times New Roman" panose="02020603050405020304" pitchFamily="18" charset="0"/>
                <a:cs typeface="Times New Roman" panose="02020603050405020304" pitchFamily="18" charset="0"/>
              </a:rPr>
              <a:t>Філоніти (філітові мілоніти) – це тонкокристалічні сланцюваті породи, які утворилися в результаті </a:t>
            </a:r>
            <a:r>
              <a:rPr lang="uk-UA" dirty="0" smtClean="0">
                <a:latin typeface="Times New Roman" panose="02020603050405020304" pitchFamily="18" charset="0"/>
                <a:cs typeface="Times New Roman" panose="02020603050405020304" pitchFamily="18" charset="0"/>
              </a:rPr>
              <a:t>інтенсивного </a:t>
            </a:r>
            <a:r>
              <a:rPr lang="uk-UA" dirty="0">
                <a:latin typeface="Times New Roman" panose="02020603050405020304" pitchFamily="18" charset="0"/>
                <a:cs typeface="Times New Roman" panose="02020603050405020304" pitchFamily="18" charset="0"/>
              </a:rPr>
              <a:t>й неодноразового дроблення крупнокристалічних порід. Вони мінералогічно та структурно </a:t>
            </a:r>
            <a:r>
              <a:rPr lang="uk-UA" dirty="0" smtClean="0">
                <a:latin typeface="Times New Roman" panose="02020603050405020304" pitchFamily="18" charset="0"/>
                <a:cs typeface="Times New Roman" panose="02020603050405020304" pitchFamily="18" charset="0"/>
              </a:rPr>
              <a:t>нагадують </a:t>
            </a:r>
            <a:r>
              <a:rPr lang="uk-UA" dirty="0">
                <a:latin typeface="Times New Roman" panose="02020603050405020304" pitchFamily="18" charset="0"/>
                <a:cs typeface="Times New Roman" panose="02020603050405020304" pitchFamily="18" charset="0"/>
              </a:rPr>
              <a:t>філіти, хоч і мають інше походження. Складаються породи з метаморфічних мінералів низьких ступенів метаморфізму: серициту, графіту та реліктових "очок" і лінзочок перекристалізованих агрегатів кварцу. На відміну від філітів, вони характеризуються наявністю декількох площин сланцюватості, що косо орієнтовані відносно одна до одної. Унаслідок цього утворюються мікролінзочки, усередині яких фіксується свій узор сланцюватості, напрямок якої в різних лінзах не співпадає між собою. Характерною ознакою філонітів є мікроплойчастість із специфічними S-подібними поверхнями. Косо відносно сланцюватості розташовуються у філонітах порфіробласти слюд та інших мінералів, які кристалізуються під час тектогенезу.</a:t>
            </a:r>
          </a:p>
          <a:p>
            <a:pPr algn="just"/>
            <a:r>
              <a:rPr lang="uk-UA" dirty="0">
                <a:latin typeface="Times New Roman" panose="02020603050405020304" pitchFamily="18" charset="0"/>
                <a:cs typeface="Times New Roman" panose="02020603050405020304" pitchFamily="18" charset="0"/>
              </a:rPr>
              <a:t> </a:t>
            </a:r>
          </a:p>
          <a:p>
            <a:pPr algn="just"/>
            <a:r>
              <a:rPr lang="uk-UA" dirty="0">
                <a:latin typeface="Times New Roman" panose="02020603050405020304" pitchFamily="18" charset="0"/>
                <a:cs typeface="Times New Roman" panose="02020603050405020304" pitchFamily="18" charset="0"/>
              </a:rPr>
              <a:t>Мілоніти (гр. – млин) – у більшості випадків це щільні й важкі породи темно-сірого або чорного кольору. При ударі молотком мілоніти, як і какірити, часто розсипаються на дрібні гострокутні уламки. Утворюються вони, звичайно, у зонах потужних розломів (зсувів). Уперше цей термін був запропонований Летсвортом (1885) для порід сланцюватого вигляду, які утворюються в зонах тектонічного порушення.</a:t>
            </a:r>
          </a:p>
        </p:txBody>
      </p:sp>
    </p:spTree>
    <p:extLst>
      <p:ext uri="{BB962C8B-B14F-4D97-AF65-F5344CB8AC3E}">
        <p14:creationId xmlns:p14="http://schemas.microsoft.com/office/powerpoint/2010/main" val="4092635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7986" y="188640"/>
            <a:ext cx="8568952" cy="3539430"/>
          </a:xfrm>
          <a:prstGeom prst="rect">
            <a:avLst/>
          </a:prstGeom>
        </p:spPr>
        <p:txBody>
          <a:bodyPr wrap="square">
            <a:spAutoFit/>
          </a:bodyPr>
          <a:lstStyle/>
          <a:p>
            <a:pPr algn="just"/>
            <a:r>
              <a:rPr lang="ru-RU" sz="3200" b="1" i="1" dirty="0">
                <a:latin typeface="Times New Roman" panose="02020603050405020304" pitchFamily="18" charset="0"/>
                <a:cs typeface="Times New Roman" panose="02020603050405020304" pitchFamily="18" charset="0"/>
              </a:rPr>
              <a:t>Катакластичний</a:t>
            </a:r>
            <a:r>
              <a:rPr lang="ru-RU" sz="3200" dirty="0">
                <a:latin typeface="Times New Roman" panose="02020603050405020304" pitchFamily="18" charset="0"/>
                <a:cs typeface="Times New Roman" panose="02020603050405020304" pitchFamily="18" charset="0"/>
              </a:rPr>
              <a:t> – пов’язаний, головним чином, одностороннім (стрес) тиском, який викликає деформації, дроблення порід та </a:t>
            </a:r>
            <a:r>
              <a:rPr lang="ru-RU" sz="3200" dirty="0">
                <a:latin typeface="Times New Roman" panose="02020603050405020304" pitchFamily="18" charset="0"/>
                <a:cs typeface="Times New Roman" panose="02020603050405020304" pitchFamily="18" charset="0"/>
              </a:rPr>
              <a:t>мінералів</a:t>
            </a:r>
            <a:r>
              <a:rPr lang="ru-RU" sz="3200" dirty="0" smtClean="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a:p>
            <a:pPr algn="just"/>
            <a:r>
              <a:rPr lang="ru-RU" sz="3200" dirty="0" smtClean="0">
                <a:latin typeface="Times New Roman" panose="02020603050405020304" pitchFamily="18" charset="0"/>
                <a:cs typeface="Times New Roman" panose="02020603050405020304" pitchFamily="18" charset="0"/>
              </a:rPr>
              <a:t> </a:t>
            </a:r>
            <a:r>
              <a:rPr lang="ru-RU" sz="3200" b="1" i="1" dirty="0">
                <a:latin typeface="Times New Roman" panose="02020603050405020304" pitchFamily="18" charset="0"/>
                <a:cs typeface="Times New Roman" panose="02020603050405020304" pitchFamily="18" charset="0"/>
              </a:rPr>
              <a:t>Динамометаморфізм</a:t>
            </a:r>
            <a:r>
              <a:rPr lang="ru-RU" sz="3200" dirty="0">
                <a:latin typeface="Times New Roman" panose="02020603050405020304" pitchFamily="18" charset="0"/>
                <a:cs typeface="Times New Roman" panose="02020603050405020304" pitchFamily="18" charset="0"/>
              </a:rPr>
              <a:t> – викликаний одностороннім (стрес) тиском та підвищенням температури.</a:t>
            </a:r>
            <a:endParaRPr lang="uk-UA" sz="3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01929" y="4149080"/>
            <a:ext cx="8856984" cy="2246769"/>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Метаморфічні породи рухомих зон, які сформувалися в результаті динамічного (дислокаційного) </a:t>
            </a:r>
            <a:r>
              <a:rPr lang="uk-UA" sz="2000" dirty="0" smtClean="0">
                <a:latin typeface="Times New Roman" panose="02020603050405020304" pitchFamily="18" charset="0"/>
                <a:cs typeface="Times New Roman" panose="02020603050405020304" pitchFamily="18" charset="0"/>
              </a:rPr>
              <a:t>метаморфізму </a:t>
            </a:r>
            <a:r>
              <a:rPr lang="uk-UA" sz="2000" dirty="0">
                <a:latin typeface="Times New Roman" panose="02020603050405020304" pitchFamily="18" charset="0"/>
                <a:cs typeface="Times New Roman" panose="02020603050405020304" pitchFamily="18" charset="0"/>
              </a:rPr>
              <a:t>в широких межах Т-Р умов, об’єднано до класу тектоно-метаморфічних порід або тектонітів. </a:t>
            </a:r>
            <a:r>
              <a:rPr lang="uk-UA" sz="2000" dirty="0" smtClean="0">
                <a:latin typeface="Times New Roman" panose="02020603050405020304" pitchFamily="18" charset="0"/>
                <a:cs typeface="Times New Roman" panose="02020603050405020304" pitchFamily="18" charset="0"/>
              </a:rPr>
              <a:t>Головними </a:t>
            </a:r>
            <a:r>
              <a:rPr lang="uk-UA" sz="2000" dirty="0">
                <a:latin typeface="Times New Roman" panose="02020603050405020304" pitchFamily="18" charset="0"/>
                <a:cs typeface="Times New Roman" panose="02020603050405020304" pitchFamily="18" charset="0"/>
              </a:rPr>
              <a:t>механізмами їх утворення є дроблення, перетирання, крихко-пластична або пластична </a:t>
            </a:r>
            <a:r>
              <a:rPr lang="uk-UA" sz="2000" dirty="0" smtClean="0">
                <a:latin typeface="Times New Roman" panose="02020603050405020304" pitchFamily="18" charset="0"/>
                <a:cs typeface="Times New Roman" panose="02020603050405020304" pitchFamily="18" charset="0"/>
              </a:rPr>
              <a:t>деформація </a:t>
            </a:r>
            <a:r>
              <a:rPr lang="uk-UA" sz="2000" dirty="0">
                <a:latin typeface="Times New Roman" panose="02020603050405020304" pitchFamily="18" charset="0"/>
                <a:cs typeface="Times New Roman" panose="02020603050405020304" pitchFamily="18" charset="0"/>
              </a:rPr>
              <a:t>мінеральної речовини, тектонічне розшарування, метаморфічна диференціація складових компонентів і різноманітні дислокації з перекристалізацією або без неї.</a:t>
            </a:r>
          </a:p>
        </p:txBody>
      </p:sp>
    </p:spTree>
    <p:extLst>
      <p:ext uri="{BB962C8B-B14F-4D97-AF65-F5344CB8AC3E}">
        <p14:creationId xmlns:p14="http://schemas.microsoft.com/office/powerpoint/2010/main" val="3622258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92696"/>
            <a:ext cx="8640960" cy="5078313"/>
          </a:xfrm>
          <a:prstGeom prst="rect">
            <a:avLst/>
          </a:prstGeom>
        </p:spPr>
        <p:txBody>
          <a:bodyPr wrap="square">
            <a:spAutoFit/>
          </a:bodyPr>
          <a:lstStyle/>
          <a:p>
            <a:pPr algn="just"/>
            <a:r>
              <a:rPr lang="uk-UA" dirty="0">
                <a:latin typeface="Times New Roman" panose="02020603050405020304" pitchFamily="18" charset="0"/>
                <a:cs typeface="Times New Roman" panose="02020603050405020304" pitchFamily="18" charset="0"/>
              </a:rPr>
              <a:t>Якщо в катаклазитах сланцювата текстура відсутня, то для мілонітів вона обов'язкова. Більшість </a:t>
            </a:r>
            <a:r>
              <a:rPr lang="uk-UA" dirty="0" smtClean="0">
                <a:latin typeface="Times New Roman" panose="02020603050405020304" pitchFamily="18" charset="0"/>
                <a:cs typeface="Times New Roman" panose="02020603050405020304" pitchFamily="18" charset="0"/>
              </a:rPr>
              <a:t>мілонітів </a:t>
            </a:r>
            <a:r>
              <a:rPr lang="uk-UA" dirty="0">
                <a:latin typeface="Times New Roman" panose="02020603050405020304" pitchFamily="18" charset="0"/>
                <a:cs typeface="Times New Roman" panose="02020603050405020304" pitchFamily="18" charset="0"/>
              </a:rPr>
              <a:t>має також смугастість, що проявляється в різному забарвлені, зернистості та складі смуг, які нагадують струминні течії. Виникає смугастість унаслідок направлених тектонічних рухів, які мали місце при утворенні мілонітів. У межах окремих смуг нерідко спостерігається лінійне розташування видовжених мінералів. В одних випадках вони орієнтовані паралельно напрямку диференційних рухів, а в інших перпендикулярно їм.</a:t>
            </a:r>
          </a:p>
          <a:p>
            <a:pPr algn="just"/>
            <a:r>
              <a:rPr lang="uk-UA" dirty="0">
                <a:latin typeface="Times New Roman" panose="02020603050405020304" pitchFamily="18" charset="0"/>
                <a:cs typeface="Times New Roman" panose="02020603050405020304" pitchFamily="18" charset="0"/>
              </a:rPr>
              <a:t> </a:t>
            </a:r>
          </a:p>
          <a:p>
            <a:pPr algn="just"/>
            <a:r>
              <a:rPr lang="uk-UA" dirty="0">
                <a:latin typeface="Times New Roman" panose="02020603050405020304" pitchFamily="18" charset="0"/>
                <a:cs typeface="Times New Roman" panose="02020603050405020304" pitchFamily="18" charset="0"/>
              </a:rPr>
              <a:t>Найбільш розповсюдженими мінералами мілонітів є кварц та польові шпати, що зумовлено крихкістю останніх і одночасно їх хімічною стійкістю в широкому діапазоні температур та тисків. Кварц, як і в </a:t>
            </a:r>
            <a:r>
              <a:rPr lang="uk-UA" dirty="0" smtClean="0">
                <a:latin typeface="Times New Roman" panose="02020603050405020304" pitchFamily="18" charset="0"/>
                <a:cs typeface="Times New Roman" panose="02020603050405020304" pitchFamily="18" charset="0"/>
              </a:rPr>
              <a:t>катаклазитах</a:t>
            </a:r>
            <a:r>
              <a:rPr lang="uk-UA" dirty="0">
                <a:latin typeface="Times New Roman" panose="02020603050405020304" pitchFamily="18" charset="0"/>
                <a:cs typeface="Times New Roman" panose="02020603050405020304" pitchFamily="18" charset="0"/>
              </a:rPr>
              <a:t>, має хвилясте згасання, а в його найкрупніших уламках часто спостерігаються деформаційні смужки. Він має чітко виражену оптичну орієнтацію, при цьому оптичні вісі орієнтовані субпаралельно напрямку тектонічних рухів.</a:t>
            </a:r>
          </a:p>
          <a:p>
            <a:pPr algn="just"/>
            <a:r>
              <a:rPr lang="uk-UA" dirty="0">
                <a:latin typeface="Times New Roman" panose="02020603050405020304" pitchFamily="18" charset="0"/>
                <a:cs typeface="Times New Roman" panose="02020603050405020304" pitchFamily="18" charset="0"/>
              </a:rPr>
              <a:t> </a:t>
            </a:r>
          </a:p>
          <a:p>
            <a:pPr algn="just"/>
            <a:r>
              <a:rPr lang="uk-UA" dirty="0">
                <a:latin typeface="Times New Roman" panose="02020603050405020304" pitchFamily="18" charset="0"/>
                <a:cs typeface="Times New Roman" panose="02020603050405020304" pitchFamily="18" charset="0"/>
              </a:rPr>
              <a:t>Більшість мілонітів утворюється при тектонічній переробці гранітів, кварцитів, аркозових пісковиків та </a:t>
            </a:r>
            <a:r>
              <a:rPr lang="uk-UA" dirty="0" smtClean="0">
                <a:latin typeface="Times New Roman" panose="02020603050405020304" pitchFamily="18" charset="0"/>
                <a:cs typeface="Times New Roman" panose="02020603050405020304" pitchFamily="18" charset="0"/>
              </a:rPr>
              <a:t>інших </a:t>
            </a:r>
            <a:r>
              <a:rPr lang="uk-UA" dirty="0">
                <a:latin typeface="Times New Roman" panose="02020603050405020304" pitchFamily="18" charset="0"/>
                <a:cs typeface="Times New Roman" panose="02020603050405020304" pitchFamily="18" charset="0"/>
              </a:rPr>
              <a:t>порід, що містять кварц. Рідше зустрічаються мілоніти, які утворилися за рахунок середніх, основних та ультраосновних магматичних порід.</a:t>
            </a:r>
          </a:p>
        </p:txBody>
      </p:sp>
    </p:spTree>
    <p:extLst>
      <p:ext uri="{BB962C8B-B14F-4D97-AF65-F5344CB8AC3E}">
        <p14:creationId xmlns:p14="http://schemas.microsoft.com/office/powerpoint/2010/main" val="3832062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124744"/>
            <a:ext cx="7488832" cy="3785652"/>
          </a:xfrm>
          <a:prstGeom prst="rect">
            <a:avLst/>
          </a:prstGeom>
        </p:spPr>
        <p:txBody>
          <a:bodyPr wrap="square">
            <a:spAutoFit/>
          </a:bodyPr>
          <a:lstStyle/>
          <a:p>
            <a:pPr algn="just"/>
            <a:r>
              <a:rPr lang="uk-UA" sz="2400" dirty="0">
                <a:latin typeface="Times New Roman" panose="02020603050405020304" pitchFamily="18" charset="0"/>
                <a:cs typeface="Times New Roman" panose="02020603050405020304" pitchFamily="18" charset="0"/>
              </a:rPr>
              <a:t>Породи фації пластичної деформації (тектонопластити) утворюються під дією тектонічних </a:t>
            </a:r>
            <a:r>
              <a:rPr lang="uk-UA" sz="2400" dirty="0" smtClean="0">
                <a:latin typeface="Times New Roman" panose="02020603050405020304" pitchFamily="18" charset="0"/>
                <a:cs typeface="Times New Roman" panose="02020603050405020304" pitchFamily="18" charset="0"/>
              </a:rPr>
              <a:t>напружень</a:t>
            </a:r>
            <a:r>
              <a:rPr lang="uk-UA" sz="2400" dirty="0">
                <a:latin typeface="Times New Roman" panose="02020603050405020304" pitchFamily="18" charset="0"/>
                <a:cs typeface="Times New Roman" panose="02020603050405020304" pitchFamily="18" charset="0"/>
              </a:rPr>
              <a:t>, які приводять до пластичних деформацій – течії без перетворення у розплав та без утрати суцільності у твердій породі. Відповідні тектоніти можуть бути сформовані лише по пластичних </a:t>
            </a:r>
            <a:r>
              <a:rPr lang="uk-UA" sz="2400" dirty="0" smtClean="0">
                <a:latin typeface="Times New Roman" panose="02020603050405020304" pitchFamily="18" charset="0"/>
                <a:cs typeface="Times New Roman" panose="02020603050405020304" pitchFamily="18" charset="0"/>
              </a:rPr>
              <a:t>породах </a:t>
            </a:r>
            <a:r>
              <a:rPr lang="uk-UA" sz="2400" dirty="0">
                <a:latin typeface="Times New Roman" panose="02020603050405020304" pitchFamily="18" charset="0"/>
                <a:cs typeface="Times New Roman" panose="02020603050405020304" pitchFamily="18" charset="0"/>
              </a:rPr>
              <a:t>або по породах, що набули пластичності при значних тисках та (або) температурах. До </a:t>
            </a:r>
            <a:r>
              <a:rPr lang="uk-UA" sz="2400" dirty="0" smtClean="0">
                <a:latin typeface="Times New Roman" panose="02020603050405020304" pitchFamily="18" charset="0"/>
                <a:cs typeface="Times New Roman" panose="02020603050405020304" pitchFamily="18" charset="0"/>
              </a:rPr>
              <a:t>тектонопластитів </a:t>
            </a:r>
            <a:r>
              <a:rPr lang="uk-UA" sz="2400" dirty="0">
                <a:latin typeface="Times New Roman" panose="02020603050405020304" pitchFamily="18" charset="0"/>
                <a:cs typeface="Times New Roman" panose="02020603050405020304" pitchFamily="18" charset="0"/>
              </a:rPr>
              <a:t>відноситься широкий комплекс метаморфізованих порід, частково і мігматитів.</a:t>
            </a:r>
          </a:p>
        </p:txBody>
      </p:sp>
    </p:spTree>
    <p:extLst>
      <p:ext uri="{BB962C8B-B14F-4D97-AF65-F5344CB8AC3E}">
        <p14:creationId xmlns:p14="http://schemas.microsoft.com/office/powerpoint/2010/main" val="3232096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270"/>
            <a:ext cx="6476071"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2" y="3717032"/>
            <a:ext cx="6337200" cy="231139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516216" y="1759747"/>
            <a:ext cx="2419077" cy="3139321"/>
          </a:xfrm>
          <a:prstGeom prst="rect">
            <a:avLst/>
          </a:prstGeom>
        </p:spPr>
        <p:txBody>
          <a:bodyPr wrap="square">
            <a:spAutoFit/>
          </a:bodyPr>
          <a:lstStyle/>
          <a:p>
            <a:r>
              <a:rPr lang="uk-UA" dirty="0">
                <a:latin typeface="Times New Roman" panose="02020603050405020304" pitchFamily="18" charset="0"/>
                <a:cs typeface="Times New Roman" panose="02020603050405020304" pitchFamily="18" charset="0"/>
              </a:rPr>
              <a:t>Катакластичні структури:</a:t>
            </a:r>
          </a:p>
          <a:p>
            <a:r>
              <a:rPr lang="uk-UA" dirty="0">
                <a:latin typeface="Times New Roman" panose="02020603050405020304" pitchFamily="18" charset="0"/>
                <a:cs typeface="Times New Roman" panose="02020603050405020304" pitchFamily="18" charset="0"/>
              </a:rPr>
              <a:t> </a:t>
            </a:r>
          </a:p>
          <a:p>
            <a:r>
              <a:rPr lang="uk-UA" dirty="0">
                <a:latin typeface="Times New Roman" panose="02020603050405020304" pitchFamily="18" charset="0"/>
                <a:cs typeface="Times New Roman" panose="02020603050405020304" pitchFamily="18" charset="0"/>
              </a:rPr>
              <a:t>1 – какіритова (без аналізатора); </a:t>
            </a:r>
            <a:endParaRPr lang="en-US"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2 </a:t>
            </a:r>
            <a:r>
              <a:rPr lang="uk-UA" dirty="0">
                <a:latin typeface="Times New Roman" panose="02020603050405020304" pitchFamily="18" charset="0"/>
                <a:cs typeface="Times New Roman" panose="02020603050405020304" pitchFamily="18" charset="0"/>
              </a:rPr>
              <a:t>– катакластична (без аналізатора); </a:t>
            </a:r>
            <a:endParaRPr lang="en-US"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3 </a:t>
            </a:r>
            <a:r>
              <a:rPr lang="uk-UA" dirty="0">
                <a:latin typeface="Times New Roman" panose="02020603050405020304" pitchFamily="18" charset="0"/>
                <a:cs typeface="Times New Roman" panose="02020603050405020304" pitchFamily="18" charset="0"/>
              </a:rPr>
              <a:t>– мілонітова (аналізатор введений</a:t>
            </a:r>
            <a:r>
              <a:rPr lang="uk-UA"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4 – ультрамілонітова (без аналізатора</a:t>
            </a:r>
            <a:r>
              <a:rPr lang="uk-UA"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153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706&amp;mmedia=IMAGE"/>
          <p:cNvPicPr/>
          <p:nvPr/>
        </p:nvPicPr>
        <p:blipFill rotWithShape="1">
          <a:blip r:embed="rId2" cstate="print"/>
          <a:srcRect t="7934"/>
          <a:stretch/>
        </p:blipFill>
        <p:spPr bwMode="auto">
          <a:xfrm>
            <a:off x="539552" y="476672"/>
            <a:ext cx="8064896" cy="5760640"/>
          </a:xfrm>
          <a:prstGeom prst="rect">
            <a:avLst/>
          </a:prstGeom>
          <a:noFill/>
          <a:ln w="9525">
            <a:noFill/>
            <a:miter lim="800000"/>
            <a:headEnd/>
            <a:tailEnd/>
          </a:ln>
        </p:spPr>
      </p:pic>
      <p:sp>
        <p:nvSpPr>
          <p:cNvPr id="3" name="TextBox 2"/>
          <p:cNvSpPr txBox="1"/>
          <p:nvPr/>
        </p:nvSpPr>
        <p:spPr>
          <a:xfrm>
            <a:off x="2515507" y="620688"/>
            <a:ext cx="4112985" cy="584775"/>
          </a:xfrm>
          <a:prstGeom prst="rect">
            <a:avLst/>
          </a:prstGeom>
          <a:noFill/>
        </p:spPr>
        <p:txBody>
          <a:bodyPr wrap="none" rtlCol="0">
            <a:spAutoFit/>
          </a:bodyPr>
          <a:lstStyle/>
          <a:p>
            <a:r>
              <a:rPr lang="uk-UA" sz="3200" dirty="0" smtClean="0">
                <a:solidFill>
                  <a:schemeClr val="bg1"/>
                </a:solidFill>
                <a:latin typeface="Times New Roman" panose="02020603050405020304" pitchFamily="18" charset="0"/>
                <a:cs typeface="Times New Roman" panose="02020603050405020304" pitchFamily="18" charset="0"/>
              </a:rPr>
              <a:t>Брекчія катакластична</a:t>
            </a:r>
            <a:endParaRPr lang="uk-UA"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613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707&amp;mmedia=IMAGE"/>
          <p:cNvPicPr/>
          <p:nvPr/>
        </p:nvPicPr>
        <p:blipFill rotWithShape="1">
          <a:blip r:embed="rId2" cstate="print">
            <a:lum bright="-20000" contrast="10000"/>
          </a:blip>
          <a:srcRect t="6920"/>
          <a:stretch/>
        </p:blipFill>
        <p:spPr bwMode="auto">
          <a:xfrm>
            <a:off x="539552" y="476672"/>
            <a:ext cx="8280920" cy="6048672"/>
          </a:xfrm>
          <a:prstGeom prst="rect">
            <a:avLst/>
          </a:prstGeom>
          <a:noFill/>
          <a:ln w="9525">
            <a:noFill/>
            <a:miter lim="800000"/>
            <a:headEnd/>
            <a:tailEnd/>
          </a:ln>
        </p:spPr>
      </p:pic>
      <p:sp>
        <p:nvSpPr>
          <p:cNvPr id="3" name="TextBox 2"/>
          <p:cNvSpPr txBox="1"/>
          <p:nvPr/>
        </p:nvSpPr>
        <p:spPr>
          <a:xfrm>
            <a:off x="1433738" y="764704"/>
            <a:ext cx="6595139" cy="461665"/>
          </a:xfrm>
          <a:prstGeom prst="rect">
            <a:avLst/>
          </a:prstGeom>
          <a:noFill/>
        </p:spPr>
        <p:txBody>
          <a:bodyPr wrap="none" rtlCol="0">
            <a:spAutoFit/>
          </a:bodyPr>
          <a:lstStyle/>
          <a:p>
            <a:r>
              <a:rPr lang="uk-UA" sz="2400" dirty="0" smtClean="0">
                <a:solidFill>
                  <a:schemeClr val="bg1"/>
                </a:solidFill>
                <a:latin typeface="Times New Roman" panose="02020603050405020304" pitchFamily="18" charset="0"/>
                <a:cs typeface="Times New Roman" panose="02020603050405020304" pitchFamily="18" charset="0"/>
              </a:rPr>
              <a:t>Катакластична текстура (Карбонерас, П. Іспанія)</a:t>
            </a:r>
            <a:endParaRPr lang="uk-UA"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116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708&amp;mmedia=IMAGE"/>
          <p:cNvPicPr/>
          <p:nvPr/>
        </p:nvPicPr>
        <p:blipFill rotWithShape="1">
          <a:blip r:embed="rId2" cstate="print"/>
          <a:srcRect t="9394"/>
          <a:stretch/>
        </p:blipFill>
        <p:spPr bwMode="auto">
          <a:xfrm>
            <a:off x="827584" y="332656"/>
            <a:ext cx="7704856" cy="5760640"/>
          </a:xfrm>
          <a:prstGeom prst="rect">
            <a:avLst/>
          </a:prstGeom>
          <a:noFill/>
          <a:ln w="9525">
            <a:noFill/>
            <a:miter lim="800000"/>
            <a:headEnd/>
            <a:tailEnd/>
          </a:ln>
        </p:spPr>
      </p:pic>
      <p:sp>
        <p:nvSpPr>
          <p:cNvPr id="3" name="TextBox 2"/>
          <p:cNvSpPr txBox="1"/>
          <p:nvPr/>
        </p:nvSpPr>
        <p:spPr>
          <a:xfrm>
            <a:off x="2571991" y="404664"/>
            <a:ext cx="4221156" cy="461665"/>
          </a:xfrm>
          <a:prstGeom prst="rect">
            <a:avLst/>
          </a:prstGeom>
          <a:noFill/>
        </p:spPr>
        <p:txBody>
          <a:bodyPr wrap="none" rtlCol="0">
            <a:spAutoFit/>
          </a:bodyPr>
          <a:lstStyle/>
          <a:p>
            <a:r>
              <a:rPr lang="uk-UA" sz="2400" dirty="0" smtClean="0">
                <a:latin typeface="Times New Roman" panose="02020603050405020304" pitchFamily="18" charset="0"/>
                <a:cs typeface="Times New Roman" panose="02020603050405020304" pitchFamily="18" charset="0"/>
              </a:rPr>
              <a:t>Катаклазит  метасерпентиниту</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954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712&amp;mmedia=IMAGE"/>
          <p:cNvPicPr/>
          <p:nvPr/>
        </p:nvPicPr>
        <p:blipFill rotWithShape="1">
          <a:blip r:embed="rId2" cstate="print"/>
          <a:srcRect t="8791"/>
          <a:stretch/>
        </p:blipFill>
        <p:spPr bwMode="auto">
          <a:xfrm>
            <a:off x="467544" y="404664"/>
            <a:ext cx="8424936" cy="6161329"/>
          </a:xfrm>
          <a:prstGeom prst="rect">
            <a:avLst/>
          </a:prstGeom>
          <a:noFill/>
          <a:ln w="9525">
            <a:noFill/>
            <a:miter lim="800000"/>
            <a:headEnd/>
            <a:tailEnd/>
          </a:ln>
        </p:spPr>
      </p:pic>
      <p:sp>
        <p:nvSpPr>
          <p:cNvPr id="3" name="TextBox 2"/>
          <p:cNvSpPr txBox="1"/>
          <p:nvPr/>
        </p:nvSpPr>
        <p:spPr>
          <a:xfrm>
            <a:off x="1363559" y="548680"/>
            <a:ext cx="6632906" cy="461665"/>
          </a:xfrm>
          <a:prstGeom prst="rect">
            <a:avLst/>
          </a:prstGeom>
          <a:noFill/>
        </p:spPr>
        <p:txBody>
          <a:bodyPr wrap="none" rtlCol="0">
            <a:spAutoFit/>
          </a:bodyPr>
          <a:lstStyle/>
          <a:p>
            <a:r>
              <a:rPr lang="uk-UA" sz="2400" dirty="0" smtClean="0">
                <a:solidFill>
                  <a:schemeClr val="bg1"/>
                </a:solidFill>
                <a:latin typeface="Times New Roman" panose="02020603050405020304" pitchFamily="18" charset="0"/>
                <a:cs typeface="Times New Roman" panose="02020603050405020304" pitchFamily="18" charset="0"/>
              </a:rPr>
              <a:t>Катаклазит рапаківі (п-ів Високий Беріг, Швеція)</a:t>
            </a:r>
            <a:endParaRPr lang="uk-UA"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178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asp.mmc.nsu.ru/default.aspx?db=book_petr&amp;int=VIEW&amp;el=2713&amp;mmedia=IMAGE"/>
          <p:cNvPicPr/>
          <p:nvPr/>
        </p:nvPicPr>
        <p:blipFill rotWithShape="1">
          <a:blip r:embed="rId2" cstate="print">
            <a:lum bright="-20000"/>
          </a:blip>
          <a:srcRect t="8489"/>
          <a:stretch/>
        </p:blipFill>
        <p:spPr bwMode="auto">
          <a:xfrm>
            <a:off x="683568" y="548680"/>
            <a:ext cx="7992888" cy="5760640"/>
          </a:xfrm>
          <a:prstGeom prst="rect">
            <a:avLst/>
          </a:prstGeom>
          <a:noFill/>
          <a:ln w="9525">
            <a:noFill/>
            <a:miter lim="800000"/>
            <a:headEnd/>
            <a:tailEnd/>
          </a:ln>
        </p:spPr>
      </p:pic>
      <p:sp>
        <p:nvSpPr>
          <p:cNvPr id="2" name="TextBox 1"/>
          <p:cNvSpPr txBox="1"/>
          <p:nvPr/>
        </p:nvSpPr>
        <p:spPr>
          <a:xfrm>
            <a:off x="2527948" y="893911"/>
            <a:ext cx="4304127" cy="461665"/>
          </a:xfrm>
          <a:prstGeom prst="rect">
            <a:avLst/>
          </a:prstGeom>
          <a:noFill/>
        </p:spPr>
        <p:txBody>
          <a:bodyPr wrap="none" rtlCol="0">
            <a:spAutoFit/>
          </a:bodyPr>
          <a:lstStyle/>
          <a:p>
            <a:r>
              <a:rPr lang="uk-UA" sz="2400" dirty="0" smtClean="0">
                <a:solidFill>
                  <a:schemeClr val="bg1"/>
                </a:solidFill>
                <a:latin typeface="Times New Roman" panose="02020603050405020304" pitchFamily="18" charset="0"/>
                <a:cs typeface="Times New Roman" panose="02020603050405020304" pitchFamily="18" charset="0"/>
              </a:rPr>
              <a:t>Катаклазит рапаківі (фрагмент)</a:t>
            </a:r>
            <a:endParaRPr lang="uk-UA"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221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www.alexstrekeisen.it/immagini/meta/cataclasit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1" y="332656"/>
            <a:ext cx="4471509" cy="297914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alexstrekeisen.it/immagini/meta/cataclasite2015(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013" y="2287137"/>
            <a:ext cx="4665501" cy="310839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www.alexstrekeisen.it/immagini/meta/cataclasitecarbonatica1734(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4" y="3933056"/>
            <a:ext cx="4390159" cy="29249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48064" y="1052736"/>
            <a:ext cx="2084160" cy="523220"/>
          </a:xfrm>
          <a:prstGeom prst="rect">
            <a:avLst/>
          </a:prstGeom>
          <a:noFill/>
        </p:spPr>
        <p:txBody>
          <a:bodyPr wrap="none" rtlCol="0">
            <a:spAutoFit/>
          </a:bodyPr>
          <a:lstStyle/>
          <a:p>
            <a:r>
              <a:rPr lang="uk-UA" sz="2800" dirty="0" smtClean="0">
                <a:solidFill>
                  <a:schemeClr val="bg1"/>
                </a:solidFill>
                <a:latin typeface="Times New Roman" panose="02020603050405020304" pitchFamily="18" charset="0"/>
                <a:cs typeface="Times New Roman" panose="02020603050405020304" pitchFamily="18" charset="0"/>
              </a:rPr>
              <a:t>Катаклазити</a:t>
            </a:r>
            <a:endParaRPr lang="uk-UA"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510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709&amp;mmedia=IMAGE"/>
          <p:cNvPicPr/>
          <p:nvPr/>
        </p:nvPicPr>
        <p:blipFill rotWithShape="1">
          <a:blip r:embed="rId2" cstate="print"/>
          <a:srcRect t="9394"/>
          <a:stretch/>
        </p:blipFill>
        <p:spPr bwMode="auto">
          <a:xfrm>
            <a:off x="611559" y="429607"/>
            <a:ext cx="8064896" cy="5447665"/>
          </a:xfrm>
          <a:prstGeom prst="rect">
            <a:avLst/>
          </a:prstGeom>
          <a:noFill/>
          <a:ln w="9525">
            <a:noFill/>
            <a:miter lim="800000"/>
            <a:headEnd/>
            <a:tailEnd/>
          </a:ln>
        </p:spPr>
      </p:pic>
      <p:sp>
        <p:nvSpPr>
          <p:cNvPr id="3" name="TextBox 2"/>
          <p:cNvSpPr txBox="1"/>
          <p:nvPr/>
        </p:nvSpPr>
        <p:spPr>
          <a:xfrm>
            <a:off x="2116745" y="429607"/>
            <a:ext cx="5054525" cy="523220"/>
          </a:xfrm>
          <a:prstGeom prst="rect">
            <a:avLst/>
          </a:prstGeom>
          <a:noFill/>
        </p:spPr>
        <p:txBody>
          <a:bodyPr wrap="none" rtlCol="0">
            <a:spAutoFit/>
          </a:bodyPr>
          <a:lstStyle/>
          <a:p>
            <a:r>
              <a:rPr lang="uk-UA" sz="2800" dirty="0" smtClean="0">
                <a:solidFill>
                  <a:schemeClr val="bg1"/>
                </a:solidFill>
                <a:latin typeface="Times New Roman" panose="02020603050405020304" pitchFamily="18" charset="0"/>
                <a:cs typeface="Times New Roman" panose="02020603050405020304" pitchFamily="18" charset="0"/>
              </a:rPr>
              <a:t>Мілоніт з розгорнутим уламком</a:t>
            </a:r>
            <a:endParaRPr lang="uk-UA"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67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asp.mmc.nsu.ru/default.aspx?db=book_petr&amp;int=VIEW&amp;el=2788&amp;mmedia=IMAGE"/>
          <p:cNvPicPr/>
          <p:nvPr/>
        </p:nvPicPr>
        <p:blipFill rotWithShape="1">
          <a:blip r:embed="rId2" cstate="print"/>
          <a:srcRect t="18451"/>
          <a:stretch/>
        </p:blipFill>
        <p:spPr bwMode="auto">
          <a:xfrm>
            <a:off x="251520" y="260648"/>
            <a:ext cx="8496944" cy="6264696"/>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uk-UA" dirty="0" smtClean="0">
                <a:solidFill>
                  <a:schemeClr val="bg1"/>
                </a:solidFill>
                <a:latin typeface="Times New Roman" panose="02020603050405020304" pitchFamily="18" charset="0"/>
                <a:cs typeface="Times New Roman" panose="02020603050405020304" pitchFamily="18" charset="0"/>
              </a:rPr>
              <a:t>Продукти катакластичного метаморфізму</a:t>
            </a: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8019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715&amp;mmedia=IMAGE"/>
          <p:cNvPicPr/>
          <p:nvPr/>
        </p:nvPicPr>
        <p:blipFill rotWithShape="1">
          <a:blip r:embed="rId2" cstate="print"/>
          <a:srcRect t="9394"/>
          <a:stretch/>
        </p:blipFill>
        <p:spPr bwMode="auto">
          <a:xfrm>
            <a:off x="539552" y="548680"/>
            <a:ext cx="8064896" cy="5832648"/>
          </a:xfrm>
          <a:prstGeom prst="rect">
            <a:avLst/>
          </a:prstGeom>
          <a:noFill/>
          <a:ln w="9525">
            <a:noFill/>
            <a:miter lim="800000"/>
            <a:headEnd/>
            <a:tailEnd/>
          </a:ln>
        </p:spPr>
      </p:pic>
      <p:sp>
        <p:nvSpPr>
          <p:cNvPr id="3" name="TextBox 2"/>
          <p:cNvSpPr txBox="1"/>
          <p:nvPr/>
        </p:nvSpPr>
        <p:spPr>
          <a:xfrm>
            <a:off x="3871327" y="648292"/>
            <a:ext cx="1401346" cy="461665"/>
          </a:xfrm>
          <a:prstGeom prst="rect">
            <a:avLst/>
          </a:prstGeom>
          <a:noFill/>
        </p:spPr>
        <p:txBody>
          <a:bodyPr wrap="none" rtlCol="0">
            <a:spAutoFit/>
          </a:bodyPr>
          <a:lstStyle/>
          <a:p>
            <a:r>
              <a:rPr lang="uk-UA" sz="2400" dirty="0" smtClean="0">
                <a:solidFill>
                  <a:schemeClr val="bg1"/>
                </a:solidFill>
                <a:latin typeface="Times New Roman" panose="02020603050405020304" pitchFamily="18" charset="0"/>
                <a:cs typeface="Times New Roman" panose="02020603050405020304" pitchFamily="18" charset="0"/>
              </a:rPr>
              <a:t>Мілоніти</a:t>
            </a:r>
            <a:endParaRPr lang="uk-UA"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1494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714&amp;mmedia=IMAGE"/>
          <p:cNvPicPr/>
          <p:nvPr/>
        </p:nvPicPr>
        <p:blipFill rotWithShape="1">
          <a:blip r:embed="rId2" cstate="print">
            <a:lum bright="-20000" contrast="20000"/>
          </a:blip>
          <a:srcRect t="8791"/>
          <a:stretch/>
        </p:blipFill>
        <p:spPr bwMode="auto">
          <a:xfrm>
            <a:off x="539552" y="620688"/>
            <a:ext cx="8208912" cy="5769932"/>
          </a:xfrm>
          <a:prstGeom prst="rect">
            <a:avLst/>
          </a:prstGeom>
          <a:noFill/>
          <a:ln w="9525">
            <a:noFill/>
            <a:miter lim="800000"/>
            <a:headEnd/>
            <a:tailEnd/>
          </a:ln>
        </p:spPr>
      </p:pic>
      <p:sp>
        <p:nvSpPr>
          <p:cNvPr id="3" name="TextBox 2"/>
          <p:cNvSpPr txBox="1"/>
          <p:nvPr/>
        </p:nvSpPr>
        <p:spPr>
          <a:xfrm>
            <a:off x="2682189" y="821693"/>
            <a:ext cx="3923638" cy="461665"/>
          </a:xfrm>
          <a:prstGeom prst="rect">
            <a:avLst/>
          </a:prstGeom>
          <a:noFill/>
        </p:spPr>
        <p:txBody>
          <a:bodyPr wrap="none" rtlCol="0">
            <a:spAutoFit/>
          </a:bodyPr>
          <a:lstStyle/>
          <a:p>
            <a:r>
              <a:rPr lang="uk-UA" sz="2400" dirty="0" smtClean="0">
                <a:solidFill>
                  <a:schemeClr val="bg1"/>
                </a:solidFill>
                <a:latin typeface="Times New Roman" panose="02020603050405020304" pitchFamily="18" charset="0"/>
                <a:cs typeface="Times New Roman" panose="02020603050405020304" pitchFamily="18" charset="0"/>
              </a:rPr>
              <a:t>Мілоніт (гнейс мілонітовий)</a:t>
            </a:r>
            <a:endParaRPr lang="uk-UA"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6558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alexstrekeisen.it/immagini/meta/milonite166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60" y="332656"/>
            <a:ext cx="4647420" cy="309634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alexstrekeisen.it/immagini/meta/buthan(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15" y="3861049"/>
            <a:ext cx="4019511" cy="2678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alexstrekeisen.it/immagini/meta/ultramilonit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703" y="4005064"/>
            <a:ext cx="4038921" cy="26909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40989" y="476672"/>
            <a:ext cx="1603324" cy="523220"/>
          </a:xfrm>
          <a:prstGeom prst="rect">
            <a:avLst/>
          </a:prstGeom>
          <a:noFill/>
        </p:spPr>
        <p:txBody>
          <a:bodyPr wrap="none" rtlCol="0">
            <a:spAutoFit/>
          </a:bodyPr>
          <a:lstStyle/>
          <a:p>
            <a:r>
              <a:rPr lang="uk-UA" sz="2800" dirty="0" smtClean="0">
                <a:solidFill>
                  <a:schemeClr val="bg1"/>
                </a:solidFill>
                <a:latin typeface="Times New Roman" panose="02020603050405020304" pitchFamily="18" charset="0"/>
                <a:cs typeface="Times New Roman" panose="02020603050405020304" pitchFamily="18" charset="0"/>
              </a:rPr>
              <a:t>Мілоніти</a:t>
            </a:r>
            <a:endParaRPr lang="uk-UA" sz="2800" dirty="0">
              <a:solidFill>
                <a:schemeClr val="bg1"/>
              </a:solidFill>
              <a:latin typeface="Times New Roman" panose="02020603050405020304" pitchFamily="18" charset="0"/>
              <a:cs typeface="Times New Roman" panose="02020603050405020304" pitchFamily="18" charset="0"/>
            </a:endParaRPr>
          </a:p>
        </p:txBody>
      </p:sp>
      <p:pic>
        <p:nvPicPr>
          <p:cNvPr id="6152" name="Picture 8" descr="https://www.alexstrekeisen.it/immagini/meta/creus(4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580" y="1124744"/>
            <a:ext cx="4310023" cy="2871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793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124744"/>
            <a:ext cx="7632848" cy="4401205"/>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Тектоносуспензіати. </a:t>
            </a:r>
            <a:endParaRPr lang="uk-UA" sz="20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Останньою </a:t>
            </a:r>
            <a:r>
              <a:rPr lang="uk-UA" sz="2000" dirty="0">
                <a:latin typeface="Times New Roman" panose="02020603050405020304" pitchFamily="18" charset="0"/>
                <a:cs typeface="Times New Roman" panose="02020603050405020304" pitchFamily="18" charset="0"/>
              </a:rPr>
              <a:t>межею тонкого диспергування гірських порід є </a:t>
            </a:r>
            <a:r>
              <a:rPr lang="uk-UA" sz="2000" b="1" i="1" dirty="0">
                <a:latin typeface="Times New Roman" panose="02020603050405020304" pitchFamily="18" charset="0"/>
                <a:cs typeface="Times New Roman" panose="02020603050405020304" pitchFamily="18" charset="0"/>
              </a:rPr>
              <a:t>псевдотахіліти</a:t>
            </a:r>
            <a:r>
              <a:rPr lang="uk-UA" sz="2000" dirty="0">
                <a:latin typeface="Times New Roman" panose="02020603050405020304" pitchFamily="18" charset="0"/>
                <a:cs typeface="Times New Roman" panose="02020603050405020304" pitchFamily="18" charset="0"/>
              </a:rPr>
              <a:t> – темні породи склуватого вигляду. Це настільки тонкодисперсні породи, що матеріал цих утворень під мікроскопом не виявляє кристалічної будови, не поляризується і нагадує скло. Зовнішня схожість псевдотахілітів із </a:t>
            </a:r>
            <a:r>
              <a:rPr lang="uk-UA" sz="2000" dirty="0" smtClean="0">
                <a:latin typeface="Times New Roman" panose="02020603050405020304" pitchFamily="18" charset="0"/>
                <a:cs typeface="Times New Roman" panose="02020603050405020304" pitchFamily="18" charset="0"/>
              </a:rPr>
              <a:t>склуватими </a:t>
            </a:r>
            <a:r>
              <a:rPr lang="uk-UA" sz="2000" dirty="0">
                <a:latin typeface="Times New Roman" panose="02020603050405020304" pitchFamily="18" charset="0"/>
                <a:cs typeface="Times New Roman" panose="02020603050405020304" pitchFamily="18" charset="0"/>
              </a:rPr>
              <a:t>породами базальтового складу (тахілітами) і визначила їх назву. Раніше вважалось, що ці </a:t>
            </a:r>
            <a:r>
              <a:rPr lang="uk-UA" sz="2000" dirty="0" smtClean="0">
                <a:latin typeface="Times New Roman" panose="02020603050405020304" pitchFamily="18" charset="0"/>
                <a:cs typeface="Times New Roman" panose="02020603050405020304" pitchFamily="18" charset="0"/>
              </a:rPr>
              <a:t>склоподібні </a:t>
            </a:r>
            <a:r>
              <a:rPr lang="uk-UA" sz="2000" dirty="0">
                <a:latin typeface="Times New Roman" panose="02020603050405020304" pitchFamily="18" charset="0"/>
                <a:cs typeface="Times New Roman" panose="02020603050405020304" pitchFamily="18" charset="0"/>
              </a:rPr>
              <a:t>породи утворюються в результаті часткового плавлення під впливом високих температур, </a:t>
            </a:r>
            <a:r>
              <a:rPr lang="uk-UA" sz="2000" dirty="0" smtClean="0">
                <a:latin typeface="Times New Roman" panose="02020603050405020304" pitchFamily="18" charset="0"/>
                <a:cs typeface="Times New Roman" panose="02020603050405020304" pitchFamily="18" charset="0"/>
              </a:rPr>
              <a:t>обумовлених </a:t>
            </a:r>
            <a:r>
              <a:rPr lang="uk-UA" sz="2000" dirty="0">
                <a:latin typeface="Times New Roman" panose="02020603050405020304" pitchFamily="18" charset="0"/>
                <a:cs typeface="Times New Roman" panose="02020603050405020304" pitchFamily="18" charset="0"/>
              </a:rPr>
              <a:t>теплотою тертя. Однак рентгенометричні та оптичні дослідження показали, що псевдотахіліти – це при-хованокристалічні утворення, які є продуктами злипання ультратонкодиспергованої речовини в умовах </a:t>
            </a:r>
            <a:r>
              <a:rPr lang="uk-UA" sz="2000" dirty="0" smtClean="0">
                <a:latin typeface="Times New Roman" panose="02020603050405020304" pitchFamily="18" charset="0"/>
                <a:cs typeface="Times New Roman" panose="02020603050405020304" pitchFamily="18" charset="0"/>
              </a:rPr>
              <a:t>високого </a:t>
            </a:r>
            <a:r>
              <a:rPr lang="uk-UA" sz="2000" dirty="0">
                <a:latin typeface="Times New Roman" panose="02020603050405020304" pitchFamily="18" charset="0"/>
                <a:cs typeface="Times New Roman" panose="02020603050405020304" pitchFamily="18" charset="0"/>
              </a:rPr>
              <a:t>тиску без слідів плавлення</a:t>
            </a:r>
          </a:p>
        </p:txBody>
      </p:sp>
    </p:spTree>
    <p:extLst>
      <p:ext uri="{BB962C8B-B14F-4D97-AF65-F5344CB8AC3E}">
        <p14:creationId xmlns:p14="http://schemas.microsoft.com/office/powerpoint/2010/main" val="3422696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almucc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32654"/>
            <a:ext cx="6472158" cy="545279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55126" y="5949280"/>
            <a:ext cx="6120680" cy="646331"/>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seudotachylyte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injection vein in the Balmuccia Peridotite, Ivrea-Verbano (Italy). From Francesca Meneghin</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0623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seudotachylite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85" y="692469"/>
            <a:ext cx="7560838"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09569" y="5877272"/>
            <a:ext cx="8208912" cy="646331"/>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Pseudotachylites </a:t>
            </a:r>
            <a:r>
              <a:rPr lang="en-US" dirty="0">
                <a:latin typeface="Times New Roman" panose="02020603050405020304" pitchFamily="18" charset="0"/>
                <a:cs typeface="Times New Roman" panose="02020603050405020304" pitchFamily="18" charset="0"/>
              </a:rPr>
              <a:t>developed in ultramylonites of the Pichao-Ovejeria Shear Zone in Sierra de Quilmes, NW Argentina. From </a:t>
            </a:r>
            <a:r>
              <a:rPr lang="en-US" b="1" u="sng" dirty="0">
                <a:latin typeface="Times New Roman" panose="02020603050405020304" pitchFamily="18" charset="0"/>
                <a:cs typeface="Times New Roman" panose="02020603050405020304" pitchFamily="18" charset="0"/>
                <a:hlinkClick r:id="rId3"/>
              </a:rPr>
              <a:t>Monash University</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7211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seudotachylite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373405" cy="56166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5794" y="6104625"/>
            <a:ext cx="7848872" cy="646331"/>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mega-Pseudotachylyte. Vredefort impact crater, S. Africa. From Hartebeesthoek Radio Astronomy Observator</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276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alexstrekeisen.it/immagini/meta/pseudotachilite(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620000" cy="56769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85916" y="6128429"/>
            <a:ext cx="7331968" cy="646331"/>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Pseudotachylyte (black) matrix in a deformed quartz-schist. PPL image, 2x (Field of view = 7mm)</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258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711&amp;mmedia=IMAGE"/>
          <p:cNvPicPr/>
          <p:nvPr/>
        </p:nvPicPr>
        <p:blipFill rotWithShape="1">
          <a:blip r:embed="rId2" cstate="print"/>
          <a:srcRect t="7282"/>
          <a:stretch/>
        </p:blipFill>
        <p:spPr bwMode="auto">
          <a:xfrm>
            <a:off x="827584" y="476672"/>
            <a:ext cx="7776864" cy="5760640"/>
          </a:xfrm>
          <a:prstGeom prst="rect">
            <a:avLst/>
          </a:prstGeom>
          <a:noFill/>
          <a:ln w="9525">
            <a:noFill/>
            <a:miter lim="800000"/>
            <a:headEnd/>
            <a:tailEnd/>
          </a:ln>
        </p:spPr>
      </p:pic>
      <p:sp>
        <p:nvSpPr>
          <p:cNvPr id="3" name="TextBox 2"/>
          <p:cNvSpPr txBox="1"/>
          <p:nvPr/>
        </p:nvSpPr>
        <p:spPr>
          <a:xfrm>
            <a:off x="2416668" y="764703"/>
            <a:ext cx="4598695" cy="461665"/>
          </a:xfrm>
          <a:prstGeom prst="rect">
            <a:avLst/>
          </a:prstGeom>
          <a:noFill/>
        </p:spPr>
        <p:txBody>
          <a:bodyPr wrap="none" rtlCol="0">
            <a:spAutoFit/>
          </a:bodyPr>
          <a:lstStyle/>
          <a:p>
            <a:r>
              <a:rPr lang="uk-UA" sz="2400" dirty="0" smtClean="0">
                <a:solidFill>
                  <a:schemeClr val="bg1"/>
                </a:solidFill>
                <a:latin typeface="Times New Roman" panose="02020603050405020304" pitchFamily="18" charset="0"/>
                <a:cs typeface="Times New Roman" panose="02020603050405020304" pitchFamily="18" charset="0"/>
              </a:rPr>
              <a:t>Будинаж (Карбонерас, П. Іспанія)</a:t>
            </a:r>
            <a:endParaRPr lang="uk-UA"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754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7444" y="836712"/>
            <a:ext cx="7272808" cy="5355312"/>
          </a:xfrm>
          <a:prstGeom prst="rect">
            <a:avLst/>
          </a:prstGeom>
        </p:spPr>
        <p:txBody>
          <a:bodyPr wrap="square">
            <a:spAutoFit/>
          </a:bodyPr>
          <a:lstStyle/>
          <a:p>
            <a:pPr indent="457200" algn="just"/>
            <a:r>
              <a:rPr lang="uk-UA" dirty="0">
                <a:latin typeface="Times New Roman" panose="02020603050405020304" pitchFamily="18" charset="0"/>
                <a:cs typeface="Times New Roman" panose="02020603050405020304" pitchFamily="18" charset="0"/>
              </a:rPr>
              <a:t>Динамічний метаморфізм виникає внаслідок впливу стресу, який залежно від величини зовнішніх сил та температури, що діють на породи, призводить до того чи іншого типу деформацій.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Розрізняють </a:t>
            </a:r>
            <a:r>
              <a:rPr lang="uk-UA" dirty="0">
                <a:latin typeface="Times New Roman" panose="02020603050405020304" pitchFamily="18" charset="0"/>
                <a:cs typeface="Times New Roman" panose="02020603050405020304" pitchFamily="18" charset="0"/>
              </a:rPr>
              <a:t>пружні (</a:t>
            </a:r>
            <a:r>
              <a:rPr lang="uk-UA" dirty="0" smtClean="0">
                <a:latin typeface="Times New Roman" panose="02020603050405020304" pitchFamily="18" charset="0"/>
                <a:cs typeface="Times New Roman" panose="02020603050405020304" pitchFamily="18" charset="0"/>
              </a:rPr>
              <a:t>оборотні</a:t>
            </a:r>
            <a:r>
              <a:rPr lang="uk-UA" dirty="0">
                <a:latin typeface="Times New Roman" panose="02020603050405020304" pitchFamily="18" charset="0"/>
                <a:cs typeface="Times New Roman" panose="02020603050405020304" pitchFamily="18" charset="0"/>
              </a:rPr>
              <a:t>) та залишкові (необоротні) деформації.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Пружні </a:t>
            </a:r>
            <a:r>
              <a:rPr lang="uk-UA" dirty="0">
                <a:latin typeface="Times New Roman" panose="02020603050405020304" pitchFamily="18" charset="0"/>
                <a:cs typeface="Times New Roman" panose="02020603050405020304" pitchFamily="18" charset="0"/>
              </a:rPr>
              <a:t>– це ті деформації, які зникають після прикладених сил, а залишкові ті, що зберігаються.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Серед </a:t>
            </a:r>
            <a:r>
              <a:rPr lang="uk-UA" dirty="0">
                <a:latin typeface="Times New Roman" panose="02020603050405020304" pitchFamily="18" charset="0"/>
                <a:cs typeface="Times New Roman" panose="02020603050405020304" pitchFamily="18" charset="0"/>
              </a:rPr>
              <a:t>залишкових, у свою чергу, розрізняють пластичні і крихкі </a:t>
            </a:r>
            <a:r>
              <a:rPr lang="uk-UA" dirty="0" smtClean="0">
                <a:latin typeface="Times New Roman" panose="02020603050405020304" pitchFamily="18" charset="0"/>
                <a:cs typeface="Times New Roman" panose="02020603050405020304" pitchFamily="18" charset="0"/>
              </a:rPr>
              <a:t>деформації</a:t>
            </a:r>
            <a:r>
              <a:rPr lang="uk-UA" dirty="0">
                <a:latin typeface="Times New Roman" panose="02020603050405020304" pitchFamily="18" charset="0"/>
                <a:cs typeface="Times New Roman" panose="02020603050405020304" pitchFamily="18" charset="0"/>
              </a:rPr>
              <a:t>.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Пластична </a:t>
            </a:r>
            <a:r>
              <a:rPr lang="uk-UA" dirty="0">
                <a:latin typeface="Times New Roman" panose="02020603050405020304" pitchFamily="18" charset="0"/>
                <a:cs typeface="Times New Roman" panose="02020603050405020304" pitchFamily="18" charset="0"/>
              </a:rPr>
              <a:t>деформація, або пластична течія, супроводжується диференціальними рухами частинок напруженої кристалічної речовини. Пластична деформація проявляється до межі міцності породи. Остання визначається швидкістю деформації, температурою та тиском. Вище межі міцності вона переходить у </a:t>
            </a:r>
            <a:r>
              <a:rPr lang="uk-UA" dirty="0" smtClean="0">
                <a:latin typeface="Times New Roman" panose="02020603050405020304" pitchFamily="18" charset="0"/>
                <a:cs typeface="Times New Roman" panose="02020603050405020304" pitchFamily="18" charset="0"/>
              </a:rPr>
              <a:t>крихку</a:t>
            </a:r>
            <a:r>
              <a:rPr lang="uk-UA" dirty="0">
                <a:latin typeface="Times New Roman" panose="02020603050405020304" pitchFamily="18" charset="0"/>
                <a:cs typeface="Times New Roman" panose="02020603050405020304" pitchFamily="18" charset="0"/>
              </a:rPr>
              <a:t>, при якій суцільність породи порушується. </a:t>
            </a:r>
            <a:endParaRPr lang="uk-UA" dirty="0" smtClean="0">
              <a:latin typeface="Times New Roman" panose="02020603050405020304" pitchFamily="18" charset="0"/>
              <a:cs typeface="Times New Roman" panose="02020603050405020304" pitchFamily="18" charset="0"/>
            </a:endParaRPr>
          </a:p>
          <a:p>
            <a:pPr indent="457200" algn="just"/>
            <a:r>
              <a:rPr lang="uk-UA" dirty="0" smtClean="0">
                <a:latin typeface="Times New Roman" panose="02020603050405020304" pitchFamily="18" charset="0"/>
                <a:cs typeface="Times New Roman" panose="02020603050405020304" pitchFamily="18" charset="0"/>
              </a:rPr>
              <a:t>Гірські </a:t>
            </a:r>
            <a:r>
              <a:rPr lang="uk-UA" dirty="0">
                <a:latin typeface="Times New Roman" panose="02020603050405020304" pitchFamily="18" charset="0"/>
                <a:cs typeface="Times New Roman" panose="02020603050405020304" pitchFamily="18" charset="0"/>
              </a:rPr>
              <a:t>породи та мінерали, що не здатні до пластичних </a:t>
            </a:r>
            <a:r>
              <a:rPr lang="uk-UA" dirty="0" smtClean="0">
                <a:latin typeface="Times New Roman" panose="02020603050405020304" pitchFamily="18" charset="0"/>
                <a:cs typeface="Times New Roman" panose="02020603050405020304" pitchFamily="18" charset="0"/>
              </a:rPr>
              <a:t>деформацій </a:t>
            </a:r>
            <a:r>
              <a:rPr lang="uk-UA" dirty="0">
                <a:latin typeface="Times New Roman" panose="02020603050405020304" pitchFamily="18" charset="0"/>
                <a:cs typeface="Times New Roman" panose="02020603050405020304" pitchFamily="18" charset="0"/>
              </a:rPr>
              <a:t>за звичайної температури та тиску, називаються крихкими. Це граніти, гнейси, кварцити та відповідні мінерали, що їх складають – кварц, польові шпати, гранати та ін.</a:t>
            </a:r>
          </a:p>
        </p:txBody>
      </p:sp>
    </p:spTree>
    <p:extLst>
      <p:ext uri="{BB962C8B-B14F-4D97-AF65-F5344CB8AC3E}">
        <p14:creationId xmlns:p14="http://schemas.microsoft.com/office/powerpoint/2010/main" val="32935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188640"/>
            <a:ext cx="8509667" cy="4154984"/>
          </a:xfrm>
          <a:prstGeom prst="rect">
            <a:avLst/>
          </a:prstGeom>
        </p:spPr>
        <p:txBody>
          <a:bodyPr wrap="square">
            <a:spAutoFit/>
          </a:bodyPr>
          <a:lstStyle/>
          <a:p>
            <a:pPr algn="just"/>
            <a:r>
              <a:rPr lang="uk-UA" sz="2400" dirty="0">
                <a:latin typeface="Times New Roman" panose="02020603050405020304" pitchFamily="18" charset="0"/>
                <a:cs typeface="Times New Roman" panose="02020603050405020304" pitchFamily="18" charset="0"/>
              </a:rPr>
              <a:t>Температура й загальний тиск, які змінюються з глибиною, приводять до появи великого різноманіття деформацій гірських порід.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У </a:t>
            </a:r>
            <a:r>
              <a:rPr lang="uk-UA" sz="2400" dirty="0">
                <a:latin typeface="Times New Roman" panose="02020603050405020304" pitchFamily="18" charset="0"/>
                <a:cs typeface="Times New Roman" panose="02020603050405020304" pitchFamily="18" charset="0"/>
              </a:rPr>
              <a:t>приповерхневих товщах при сучасному геотермічному градієнті більшість </a:t>
            </a:r>
            <a:r>
              <a:rPr lang="uk-UA" sz="2400" dirty="0" smtClean="0">
                <a:latin typeface="Times New Roman" panose="02020603050405020304" pitchFamily="18" charset="0"/>
                <a:cs typeface="Times New Roman" panose="02020603050405020304" pitchFamily="18" charset="0"/>
              </a:rPr>
              <a:t>порід </a:t>
            </a:r>
            <a:r>
              <a:rPr lang="uk-UA" sz="2400" dirty="0">
                <a:latin typeface="Times New Roman" panose="02020603050405020304" pitchFamily="18" charset="0"/>
                <a:cs typeface="Times New Roman" panose="02020603050405020304" pitchFamily="18" charset="0"/>
              </a:rPr>
              <a:t>поводить себе як крихка речовина. Тому в зонах малої глибинності спостерігається тектонічна бречія й тріщінуватість, які обумовлені розломами, насувами та іншими тектонічними порушеннями. У цих умовах утворюються породи з катакластичними структурами – тектонічні брекчії, тектонічні конгломерати, </a:t>
            </a:r>
            <a:r>
              <a:rPr lang="uk-UA" sz="2400" dirty="0" smtClean="0">
                <a:latin typeface="Times New Roman" panose="02020603050405020304" pitchFamily="18" charset="0"/>
                <a:cs typeface="Times New Roman" panose="02020603050405020304" pitchFamily="18" charset="0"/>
              </a:rPr>
              <a:t>катаклазити</a:t>
            </a:r>
            <a:r>
              <a:rPr lang="uk-UA" sz="2400" dirty="0">
                <a:latin typeface="Times New Roman" panose="02020603050405020304" pitchFamily="18" charset="0"/>
                <a:cs typeface="Times New Roman" panose="02020603050405020304" pitchFamily="18" charset="0"/>
              </a:rPr>
              <a:t>, какірити, глинка тертя.</a:t>
            </a:r>
          </a:p>
        </p:txBody>
      </p:sp>
      <p:sp>
        <p:nvSpPr>
          <p:cNvPr id="2" name="Прямоугольник 1"/>
          <p:cNvSpPr/>
          <p:nvPr/>
        </p:nvSpPr>
        <p:spPr>
          <a:xfrm>
            <a:off x="467544" y="4263574"/>
            <a:ext cx="8509667" cy="2246769"/>
          </a:xfrm>
          <a:prstGeom prst="rect">
            <a:avLst/>
          </a:prstGeom>
        </p:spPr>
        <p:txBody>
          <a:bodyPr wrap="square">
            <a:spAutoFit/>
          </a:bodyPr>
          <a:lstStyle/>
          <a:p>
            <a:pPr algn="just"/>
            <a:endParaRPr lang="uk-UA" sz="2000"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У глибинних </a:t>
            </a:r>
            <a:r>
              <a:rPr lang="uk-UA" sz="2000" dirty="0">
                <a:latin typeface="Times New Roman" panose="02020603050405020304" pitchFamily="18" charset="0"/>
                <a:cs typeface="Times New Roman" panose="02020603050405020304" pitchFamily="18" charset="0"/>
              </a:rPr>
              <a:t>умовах або при підвищених температурах на менших глибинах значну роль відіграє </a:t>
            </a:r>
            <a:r>
              <a:rPr lang="uk-UA" sz="2000" dirty="0" smtClean="0">
                <a:latin typeface="Times New Roman" panose="02020603050405020304" pitchFamily="18" charset="0"/>
                <a:cs typeface="Times New Roman" panose="02020603050405020304" pitchFamily="18" charset="0"/>
              </a:rPr>
              <a:t>пластична </a:t>
            </a:r>
            <a:r>
              <a:rPr lang="uk-UA" sz="2000" dirty="0">
                <a:latin typeface="Times New Roman" panose="02020603050405020304" pitchFamily="18" charset="0"/>
                <a:cs typeface="Times New Roman" panose="02020603050405020304" pitchFamily="18" charset="0"/>
              </a:rPr>
              <a:t>деформація порід. Диференціальна течія порід уздовж тектонічних порушень приводить до утворення </a:t>
            </a:r>
            <a:r>
              <a:rPr lang="uk-UA" sz="2000" dirty="0">
                <a:latin typeface="Times New Roman" panose="02020603050405020304" pitchFamily="18" charset="0"/>
                <a:cs typeface="Times New Roman" panose="02020603050405020304" pitchFamily="18" charset="0"/>
              </a:rPr>
              <a:t>будинажних</a:t>
            </a:r>
            <a:r>
              <a:rPr lang="uk-UA" sz="2000" dirty="0">
                <a:latin typeface="Times New Roman" panose="02020603050405020304" pitchFamily="18" charset="0"/>
                <a:cs typeface="Times New Roman" panose="02020603050405020304" pitchFamily="18" charset="0"/>
              </a:rPr>
              <a:t> структур, тектонічних сланців, а також </a:t>
            </a:r>
            <a:r>
              <a:rPr lang="uk-UA" sz="2000" dirty="0">
                <a:latin typeface="Times New Roman" panose="02020603050405020304" pitchFamily="18" charset="0"/>
                <a:cs typeface="Times New Roman" panose="02020603050405020304" pitchFamily="18" charset="0"/>
              </a:rPr>
              <a:t>мілонітів</a:t>
            </a:r>
            <a:r>
              <a:rPr lang="uk-UA" sz="2000" dirty="0">
                <a:latin typeface="Times New Roman" panose="02020603050405020304" pitchFamily="18" charset="0"/>
                <a:cs typeface="Times New Roman" panose="02020603050405020304" pitchFamily="18" charset="0"/>
              </a:rPr>
              <a:t>. Окремі жорсткі прошарки в них механічно </a:t>
            </a:r>
            <a:r>
              <a:rPr lang="uk-UA" sz="2000" dirty="0" smtClean="0">
                <a:latin typeface="Times New Roman" panose="02020603050405020304" pitchFamily="18" charset="0"/>
                <a:cs typeface="Times New Roman" panose="02020603050405020304" pitchFamily="18" charset="0"/>
              </a:rPr>
              <a:t>дробляться</a:t>
            </a:r>
            <a:r>
              <a:rPr lang="uk-UA" sz="2000" dirty="0">
                <a:latin typeface="Times New Roman" panose="02020603050405020304" pitchFamily="18" charset="0"/>
                <a:cs typeface="Times New Roman" panose="02020603050405020304" pitchFamily="18" charset="0"/>
              </a:rPr>
              <a:t>, їх уламки відокремлюються один від одного, розтягуються і набувають лінзоподібної форми</a:t>
            </a:r>
          </a:p>
        </p:txBody>
      </p:sp>
    </p:spTree>
    <p:extLst>
      <p:ext uri="{BB962C8B-B14F-4D97-AF65-F5344CB8AC3E}">
        <p14:creationId xmlns:p14="http://schemas.microsoft.com/office/powerpoint/2010/main" val="3686427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112&amp;mmedia=IMAGE"/>
          <p:cNvPicPr/>
          <p:nvPr/>
        </p:nvPicPr>
        <p:blipFill>
          <a:blip r:embed="rId2" cstate="print"/>
          <a:srcRect/>
          <a:stretch>
            <a:fillRect/>
          </a:stretch>
        </p:blipFill>
        <p:spPr bwMode="auto">
          <a:xfrm>
            <a:off x="755576" y="1484784"/>
            <a:ext cx="7848871" cy="3240360"/>
          </a:xfrm>
          <a:prstGeom prst="rect">
            <a:avLst/>
          </a:prstGeom>
          <a:noFill/>
          <a:ln w="9525">
            <a:noFill/>
            <a:miter lim="800000"/>
            <a:headEnd/>
            <a:tailEnd/>
          </a:ln>
        </p:spPr>
      </p:pic>
      <p:sp>
        <p:nvSpPr>
          <p:cNvPr id="3" name="Rectangle 1"/>
          <p:cNvSpPr>
            <a:spLocks noChangeArrowheads="1"/>
          </p:cNvSpPr>
          <p:nvPr/>
        </p:nvSpPr>
        <p:spPr bwMode="auto">
          <a:xfrm>
            <a:off x="971600" y="5008240"/>
            <a:ext cx="7272808" cy="119585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uk-UA" sz="1600" b="0" i="0"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t>Поперечні розрізи зон розломів в пружних породах: А - зона розлому з тектонічною брекчією, утвореної на порівняно невеликій глибині; Б - зона розлому з мілонітом, утвореним на більшій глибині; 1 - шарувата товща; 2-5 - зони: 2 - з полігональними блоками, 3 - з пластинчастими блоками, 4 - тектонічної брекчії, 5 - мілоніту; 6 - тектонічні порушення</a:t>
            </a:r>
            <a:r>
              <a:rPr kumimoji="0" lang="uk-UA" altLang="uk-UA"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
        <p:nvSpPr>
          <p:cNvPr id="4" name="TextBox 3"/>
          <p:cNvSpPr txBox="1"/>
          <p:nvPr/>
        </p:nvSpPr>
        <p:spPr>
          <a:xfrm>
            <a:off x="2153518" y="548680"/>
            <a:ext cx="5052986" cy="523220"/>
          </a:xfrm>
          <a:prstGeom prst="rect">
            <a:avLst/>
          </a:prstGeom>
          <a:noFill/>
        </p:spPr>
        <p:txBody>
          <a:bodyPr wrap="none" rtlCol="0">
            <a:spAutoFit/>
          </a:bodyPr>
          <a:lstStyle/>
          <a:p>
            <a:r>
              <a:rPr lang="uk-UA" sz="2800" dirty="0" smtClean="0">
                <a:latin typeface="Times New Roman" panose="02020603050405020304" pitchFamily="18" charset="0"/>
                <a:cs typeface="Times New Roman" panose="02020603050405020304" pitchFamily="18" charset="0"/>
              </a:rPr>
              <a:t>Локалізація стрес-метаморфітів</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2819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703&amp;mmedia=IMAGE"/>
          <p:cNvPicPr/>
          <p:nvPr/>
        </p:nvPicPr>
        <p:blipFill rotWithShape="1">
          <a:blip r:embed="rId2" cstate="print"/>
          <a:srcRect t="9697"/>
          <a:stretch/>
        </p:blipFill>
        <p:spPr bwMode="auto">
          <a:xfrm>
            <a:off x="1115616" y="476672"/>
            <a:ext cx="7416824" cy="5544616"/>
          </a:xfrm>
          <a:prstGeom prst="rect">
            <a:avLst/>
          </a:prstGeom>
          <a:noFill/>
          <a:ln w="9525">
            <a:noFill/>
            <a:miter lim="800000"/>
            <a:headEnd/>
            <a:tailEnd/>
          </a:ln>
        </p:spPr>
      </p:pic>
    </p:spTree>
    <p:extLst>
      <p:ext uri="{BB962C8B-B14F-4D97-AF65-F5344CB8AC3E}">
        <p14:creationId xmlns:p14="http://schemas.microsoft.com/office/powerpoint/2010/main" val="2156338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704&amp;mmedia=IMAGE"/>
          <p:cNvPicPr/>
          <p:nvPr/>
        </p:nvPicPr>
        <p:blipFill rotWithShape="1">
          <a:blip r:embed="rId2" cstate="print"/>
          <a:srcRect t="9093"/>
          <a:stretch/>
        </p:blipFill>
        <p:spPr bwMode="auto">
          <a:xfrm>
            <a:off x="683568" y="620688"/>
            <a:ext cx="8064896" cy="5544616"/>
          </a:xfrm>
          <a:prstGeom prst="rect">
            <a:avLst/>
          </a:prstGeom>
          <a:noFill/>
          <a:ln w="9525">
            <a:noFill/>
            <a:miter lim="800000"/>
            <a:headEnd/>
            <a:tailEnd/>
          </a:ln>
        </p:spPr>
      </p:pic>
    </p:spTree>
    <p:extLst>
      <p:ext uri="{BB962C8B-B14F-4D97-AF65-F5344CB8AC3E}">
        <p14:creationId xmlns:p14="http://schemas.microsoft.com/office/powerpoint/2010/main" val="1494016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705&amp;mmedia=IMAGE"/>
          <p:cNvPicPr/>
          <p:nvPr/>
        </p:nvPicPr>
        <p:blipFill rotWithShape="1">
          <a:blip r:embed="rId2" cstate="print"/>
          <a:srcRect t="26603"/>
          <a:stretch/>
        </p:blipFill>
        <p:spPr bwMode="auto">
          <a:xfrm>
            <a:off x="755576" y="1484784"/>
            <a:ext cx="7704856" cy="5184576"/>
          </a:xfrm>
          <a:prstGeom prst="rect">
            <a:avLst/>
          </a:prstGeom>
          <a:noFill/>
          <a:ln w="9525">
            <a:noFill/>
            <a:miter lim="800000"/>
            <a:headEnd/>
            <a:tailEnd/>
          </a:ln>
        </p:spPr>
      </p:pic>
      <p:sp>
        <p:nvSpPr>
          <p:cNvPr id="3" name="Заголовок 2"/>
          <p:cNvSpPr>
            <a:spLocks noGrp="1"/>
          </p:cNvSpPr>
          <p:nvPr>
            <p:ph type="title"/>
          </p:nvPr>
        </p:nvSpPr>
        <p:spPr/>
        <p:txBody>
          <a:bodyPr>
            <a:normAutofit fontScale="90000"/>
          </a:bodyPr>
          <a:lstStyle/>
          <a:p>
            <a:r>
              <a:rPr lang="uk-UA" sz="3200" dirty="0" smtClean="0">
                <a:latin typeface="Times New Roman" panose="02020603050405020304" pitchFamily="18" charset="0"/>
                <a:cs typeface="Times New Roman" panose="02020603050405020304" pitchFamily="18" charset="0"/>
              </a:rPr>
              <a:t>Структурно-текстурні особливості катаклазитів  (за зростанням інтенсивності процесу катаклазу)</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8543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1705</Words>
  <Application>Microsoft Office PowerPoint</Application>
  <PresentationFormat>Экран (4:3)</PresentationFormat>
  <Paragraphs>68</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  КАТАКЛАСТИЧНИЙ МЕТАМОРФІЗМ    ДИНАМОМЕТАМОРФІЗМ  </vt:lpstr>
      <vt:lpstr>Презентация PowerPoint</vt:lpstr>
      <vt:lpstr>Продукти катакластичного метаморфізму</vt:lpstr>
      <vt:lpstr>Презентация PowerPoint</vt:lpstr>
      <vt:lpstr>Презентация PowerPoint</vt:lpstr>
      <vt:lpstr>Презентация PowerPoint</vt:lpstr>
      <vt:lpstr>Презентация PowerPoint</vt:lpstr>
      <vt:lpstr>Презентация PowerPoint</vt:lpstr>
      <vt:lpstr>Структурно-текстурні особливості катаклазитів  (за зростанням інтенсивності процесу катаклазу)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КАТАКЛАСТИЧНИЙ МЕТАМОРФІЗМ</dc:title>
  <dc:creator>irina</dc:creator>
  <cp:lastModifiedBy>irina</cp:lastModifiedBy>
  <cp:revision>51</cp:revision>
  <dcterms:created xsi:type="dcterms:W3CDTF">2020-04-20T19:04:54Z</dcterms:created>
  <dcterms:modified xsi:type="dcterms:W3CDTF">2020-04-28T19:04:47Z</dcterms:modified>
</cp:coreProperties>
</file>